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Raleway"/>
      <p:regular r:id="rId39"/>
      <p:bold r:id="rId40"/>
      <p:italic r:id="rId41"/>
      <p:boldItalic r:id="rId42"/>
    </p:embeddedFont>
    <p:embeddedFont>
      <p:font typeface="Lato"/>
      <p:regular r:id="rId43"/>
      <p:bold r:id="rId44"/>
      <p:italic r:id="rId45"/>
      <p:boldItalic r:id="rId46"/>
    </p:embeddedFont>
    <p:embeddedFont>
      <p:font typeface="Oswald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bold.fntdata"/><Relationship Id="rId20" Type="http://schemas.openxmlformats.org/officeDocument/2006/relationships/slide" Target="slides/slide15.xml"/><Relationship Id="rId42" Type="http://schemas.openxmlformats.org/officeDocument/2006/relationships/font" Target="fonts/Raleway-boldItalic.fntdata"/><Relationship Id="rId41" Type="http://schemas.openxmlformats.org/officeDocument/2006/relationships/font" Target="fonts/Raleway-italic.fntdata"/><Relationship Id="rId22" Type="http://schemas.openxmlformats.org/officeDocument/2006/relationships/slide" Target="slides/slide17.xml"/><Relationship Id="rId44" Type="http://schemas.openxmlformats.org/officeDocument/2006/relationships/font" Target="fonts/Lato-bold.fntdata"/><Relationship Id="rId21" Type="http://schemas.openxmlformats.org/officeDocument/2006/relationships/slide" Target="slides/slide16.xml"/><Relationship Id="rId43" Type="http://schemas.openxmlformats.org/officeDocument/2006/relationships/font" Target="fonts/Lato-regular.fntdata"/><Relationship Id="rId24" Type="http://schemas.openxmlformats.org/officeDocument/2006/relationships/slide" Target="slides/slide19.xml"/><Relationship Id="rId46" Type="http://schemas.openxmlformats.org/officeDocument/2006/relationships/font" Target="fonts/Lato-boldItalic.fntdata"/><Relationship Id="rId23" Type="http://schemas.openxmlformats.org/officeDocument/2006/relationships/slide" Target="slides/slide18.xml"/><Relationship Id="rId45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Oswald-bold.fntdata"/><Relationship Id="rId25" Type="http://schemas.openxmlformats.org/officeDocument/2006/relationships/slide" Target="slides/slide20.xml"/><Relationship Id="rId47" Type="http://schemas.openxmlformats.org/officeDocument/2006/relationships/font" Target="fonts/Oswald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aleway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b10629d546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b10629d546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b10629d54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b10629d54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b10629d546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b10629d546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b10629d546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b10629d546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b10629d546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b10629d546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b10629d546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b10629d546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10629d546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10629d546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b10629d546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b10629d546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b10629d546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b10629d546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b10629d546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b10629d546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7a4e1a425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7a4e1a425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b10629d546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b10629d546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b10629d546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b10629d546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b10629d546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b10629d546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b10629d546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b10629d546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b10629d546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b10629d546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b10629d546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b10629d546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b10629d546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b10629d546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b10629d546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b10629d546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b10629d546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b10629d546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b10629d546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b10629d546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7a4e1a425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7a4e1a425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b10629d546_0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b10629d546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a7a4e1a425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a7a4e1a42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b10629d546_0_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b10629d546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a7a4e1a425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a7a4e1a425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7a4e1a425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7a4e1a425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0d19416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0d19416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10629d5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10629d5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10629d546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10629d546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10629d546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b10629d546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10629d546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10629d546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sites.google.com/uabc.edu.mx/lpez-valencia-luis/p%C3%A1gina-principal" TargetMode="External"/><Relationship Id="rId4" Type="http://schemas.openxmlformats.org/officeDocument/2006/relationships/hyperlink" Target="https://docs.google.com/document/d/1fvuFxBHEnK-OZgIwV898DIfnsNswKg2P9BDynxrwUNg/edit?usp=sharing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ri.uaemex.mx/bitstream/handle/20.500.11799/67166/secme-32643.pdf?sequence=1#:~:text=El%20m%C3%A9todo%20por%20inserci%C3%B3n%20binaria,que%20ya%20se%20encuentra%20ordenado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490850" y="1322450"/>
            <a:ext cx="6162300" cy="14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Método de</a:t>
            </a:r>
            <a:br>
              <a:rPr lang="es"/>
            </a:br>
            <a:r>
              <a:rPr lang="es"/>
              <a:t>Inserción Binaria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2181450" y="3080925"/>
            <a:ext cx="4781100" cy="1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Materia</a:t>
            </a:r>
            <a:r>
              <a:rPr lang="e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Algoritmos y Estructura de Datos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Alumno</a:t>
            </a:r>
            <a:r>
              <a:rPr lang="e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López Valencia Luis Angel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Matricula</a:t>
            </a:r>
            <a:r>
              <a:rPr lang="e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1262057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Profesora</a:t>
            </a:r>
            <a:r>
              <a:rPr lang="e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Palacios Guerrero Alma Leticia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13926" l="17986" r="16297" t="0"/>
          <a:stretch/>
        </p:blipFill>
        <p:spPr>
          <a:xfrm>
            <a:off x="263700" y="1322450"/>
            <a:ext cx="1795050" cy="235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>
                <a:solidFill>
                  <a:srgbClr val="FF0000"/>
                </a:solidFill>
              </a:rPr>
              <a:t>10</a:t>
            </a:r>
            <a:endParaRPr b="1" i="1">
              <a:solidFill>
                <a:srgbClr val="FF0000"/>
              </a:solidFill>
            </a:endParaRPr>
          </a:p>
        </p:txBody>
      </p:sp>
      <p:sp>
        <p:nvSpPr>
          <p:cNvPr id="230" name="Google Shape;230;p22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32" name="Google Shape;232;p22"/>
          <p:cNvSpPr txBox="1"/>
          <p:nvPr/>
        </p:nvSpPr>
        <p:spPr>
          <a:xfrm>
            <a:off x="126658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3" name="Google Shape;233;p22"/>
          <p:cNvSpPr txBox="1"/>
          <p:nvPr/>
        </p:nvSpPr>
        <p:spPr>
          <a:xfrm>
            <a:off x="8300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Der=1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4" name="Google Shape;234;p22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Centro=0</a:t>
            </a:r>
            <a:endParaRPr b="1" i="1"/>
          </a:p>
        </p:txBody>
      </p:sp>
      <p:sp>
        <p:nvSpPr>
          <p:cNvPr id="235" name="Google Shape;235;p22"/>
          <p:cNvSpPr txBox="1"/>
          <p:nvPr/>
        </p:nvSpPr>
        <p:spPr>
          <a:xfrm>
            <a:off x="3024131" y="395476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Aux=7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6" name="Google Shape;236;p22"/>
          <p:cNvSpPr txBox="1"/>
          <p:nvPr/>
        </p:nvSpPr>
        <p:spPr>
          <a:xfrm>
            <a:off x="32338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37" name="Google Shape;237;p22"/>
          <p:cNvCxnSpPr>
            <a:stCxn id="234" idx="2"/>
            <a:endCxn id="228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8" name="Google Shape;238;p22"/>
          <p:cNvSpPr txBox="1"/>
          <p:nvPr/>
        </p:nvSpPr>
        <p:spPr>
          <a:xfrm>
            <a:off x="3492600" y="5994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9" name="Google Shape;239;p22"/>
          <p:cNvSpPr txBox="1"/>
          <p:nvPr/>
        </p:nvSpPr>
        <p:spPr>
          <a:xfrm>
            <a:off x="6647625" y="1870075"/>
            <a:ext cx="2010600" cy="5877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0" name="Google Shape;240;p22"/>
          <p:cNvSpPr txBox="1"/>
          <p:nvPr/>
        </p:nvSpPr>
        <p:spPr>
          <a:xfrm>
            <a:off x="3707100" y="1907550"/>
            <a:ext cx="19518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41" name="Google Shape;241;p22"/>
          <p:cNvCxnSpPr>
            <a:stCxn id="238" idx="2"/>
            <a:endCxn id="240" idx="0"/>
          </p:cNvCxnSpPr>
          <p:nvPr/>
        </p:nvCxnSpPr>
        <p:spPr>
          <a:xfrm>
            <a:off x="4683000" y="1119950"/>
            <a:ext cx="0" cy="787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2" name="Google Shape;242;p22"/>
          <p:cNvCxnSpPr>
            <a:stCxn id="228" idx="3"/>
            <a:endCxn id="229" idx="1"/>
          </p:cNvCxnSpPr>
          <p:nvPr/>
        </p:nvCxnSpPr>
        <p:spPr>
          <a:xfrm>
            <a:off x="2663114" y="3322901"/>
            <a:ext cx="3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3" name="Google Shape;243;p22"/>
          <p:cNvSpPr txBox="1"/>
          <p:nvPr/>
        </p:nvSpPr>
        <p:spPr>
          <a:xfrm>
            <a:off x="1960438" y="4282675"/>
            <a:ext cx="595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j=0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4" name="Google Shape;244;p22"/>
          <p:cNvSpPr txBox="1"/>
          <p:nvPr/>
        </p:nvSpPr>
        <p:spPr>
          <a:xfrm>
            <a:off x="83000" y="2916550"/>
            <a:ext cx="1362600" cy="1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j=i-1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while(j&gt;=izq){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recorre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j--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}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3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>
                <a:solidFill>
                  <a:srgbClr val="FF0000"/>
                </a:solidFill>
              </a:rPr>
              <a:t>7</a:t>
            </a:r>
            <a:endParaRPr b="1" i="1">
              <a:solidFill>
                <a:srgbClr val="FF0000"/>
              </a:solidFill>
            </a:endParaRPr>
          </a:p>
        </p:txBody>
      </p:sp>
      <p:sp>
        <p:nvSpPr>
          <p:cNvPr id="250" name="Google Shape;250;p23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/>
              <a:t>10</a:t>
            </a:r>
            <a:endParaRPr i="1"/>
          </a:p>
        </p:txBody>
      </p:sp>
      <p:sp>
        <p:nvSpPr>
          <p:cNvPr id="251" name="Google Shape;251;p23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252" name="Google Shape;252;p23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53" name="Google Shape;253;p23"/>
          <p:cNvSpPr txBox="1"/>
          <p:nvPr/>
        </p:nvSpPr>
        <p:spPr>
          <a:xfrm>
            <a:off x="126658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4" name="Google Shape;254;p23"/>
          <p:cNvSpPr txBox="1"/>
          <p:nvPr/>
        </p:nvSpPr>
        <p:spPr>
          <a:xfrm>
            <a:off x="8300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Der=1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5" name="Google Shape;255;p23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Centro=0</a:t>
            </a:r>
            <a:endParaRPr b="1" i="1"/>
          </a:p>
        </p:txBody>
      </p:sp>
      <p:sp>
        <p:nvSpPr>
          <p:cNvPr id="256" name="Google Shape;256;p23"/>
          <p:cNvSpPr txBox="1"/>
          <p:nvPr/>
        </p:nvSpPr>
        <p:spPr>
          <a:xfrm>
            <a:off x="1765531" y="410873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Aux=7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7" name="Google Shape;257;p23"/>
          <p:cNvSpPr txBox="1"/>
          <p:nvPr/>
        </p:nvSpPr>
        <p:spPr>
          <a:xfrm>
            <a:off x="32338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58" name="Google Shape;258;p23"/>
          <p:cNvCxnSpPr>
            <a:stCxn id="255" idx="2"/>
            <a:endCxn id="249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9" name="Google Shape;259;p23"/>
          <p:cNvCxnSpPr>
            <a:stCxn id="249" idx="3"/>
            <a:endCxn id="250" idx="1"/>
          </p:cNvCxnSpPr>
          <p:nvPr/>
        </p:nvCxnSpPr>
        <p:spPr>
          <a:xfrm>
            <a:off x="2663114" y="3322901"/>
            <a:ext cx="3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0" name="Google Shape;260;p23"/>
          <p:cNvCxnSpPr>
            <a:endCxn id="249" idx="2"/>
          </p:cNvCxnSpPr>
          <p:nvPr/>
        </p:nvCxnSpPr>
        <p:spPr>
          <a:xfrm rot="10800000">
            <a:off x="2214314" y="3815351"/>
            <a:ext cx="0" cy="29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1" name="Google Shape;261;p23"/>
          <p:cNvSpPr txBox="1"/>
          <p:nvPr/>
        </p:nvSpPr>
        <p:spPr>
          <a:xfrm>
            <a:off x="3623100" y="1063900"/>
            <a:ext cx="1897800" cy="1144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200">
                <a:latin typeface="Georgia"/>
                <a:ea typeface="Georgia"/>
                <a:cs typeface="Georgia"/>
                <a:sym typeface="Georgia"/>
              </a:rPr>
              <a:t>Si ya se recorrió los números, entonces se </a:t>
            </a:r>
            <a:r>
              <a:rPr i="1" lang="es" sz="1200">
                <a:latin typeface="Georgia"/>
                <a:ea typeface="Georgia"/>
                <a:cs typeface="Georgia"/>
                <a:sym typeface="Georgia"/>
              </a:rPr>
              <a:t>inserta</a:t>
            </a:r>
            <a:r>
              <a:rPr i="1" lang="es" sz="1200">
                <a:latin typeface="Georgia"/>
                <a:ea typeface="Georgia"/>
                <a:cs typeface="Georgia"/>
                <a:sym typeface="Georgia"/>
              </a:rPr>
              <a:t> el aux en la </a:t>
            </a:r>
            <a:r>
              <a:rPr i="1" lang="es" sz="1200">
                <a:latin typeface="Georgia"/>
                <a:ea typeface="Georgia"/>
                <a:cs typeface="Georgia"/>
                <a:sym typeface="Georgia"/>
              </a:rPr>
              <a:t>posición</a:t>
            </a:r>
            <a:r>
              <a:rPr i="1" lang="es" sz="1200">
                <a:latin typeface="Georgia"/>
                <a:ea typeface="Georgia"/>
                <a:cs typeface="Georgia"/>
                <a:sym typeface="Georgia"/>
              </a:rPr>
              <a:t> de izq.</a:t>
            </a:r>
            <a:br>
              <a:rPr i="1" lang="es" sz="1200">
                <a:latin typeface="Georgia"/>
                <a:ea typeface="Georgia"/>
                <a:cs typeface="Georgia"/>
                <a:sym typeface="Georgia"/>
              </a:rPr>
            </a:br>
            <a:r>
              <a:rPr i="1" lang="es" sz="12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L[izq]=Aux</a:t>
            </a:r>
            <a:endParaRPr sz="19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2" name="Google Shape;262;p23"/>
          <p:cNvSpPr txBox="1"/>
          <p:nvPr/>
        </p:nvSpPr>
        <p:spPr>
          <a:xfrm>
            <a:off x="936076" y="4109954"/>
            <a:ext cx="582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3" name="Google Shape;263;p23"/>
          <p:cNvSpPr txBox="1"/>
          <p:nvPr/>
        </p:nvSpPr>
        <p:spPr>
          <a:xfrm>
            <a:off x="83000" y="2916550"/>
            <a:ext cx="1362600" cy="1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j=i-1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while(j&gt;=izq){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recorre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j--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}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269" name="Google Shape;269;p24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270" name="Google Shape;270;p24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271" name="Google Shape;271;p24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72" name="Google Shape;272;p24"/>
          <p:cNvSpPr txBox="1"/>
          <p:nvPr/>
        </p:nvSpPr>
        <p:spPr>
          <a:xfrm>
            <a:off x="17655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3" name="Google Shape;273;p24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(0+1)/2</a:t>
            </a:r>
            <a:endParaRPr/>
          </a:p>
        </p:txBody>
      </p:sp>
      <p:sp>
        <p:nvSpPr>
          <p:cNvPr id="274" name="Google Shape;274;p24"/>
          <p:cNvSpPr txBox="1"/>
          <p:nvPr/>
        </p:nvSpPr>
        <p:spPr>
          <a:xfrm>
            <a:off x="6574275" y="2164500"/>
            <a:ext cx="1951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5" name="Google Shape;275;p24"/>
          <p:cNvSpPr txBox="1"/>
          <p:nvPr/>
        </p:nvSpPr>
        <p:spPr>
          <a:xfrm>
            <a:off x="4282731" y="3918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Aux=8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6" name="Google Shape;276;p24"/>
          <p:cNvSpPr txBox="1"/>
          <p:nvPr/>
        </p:nvSpPr>
        <p:spPr>
          <a:xfrm>
            <a:off x="44924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i=2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7" name="Google Shape;277;p24"/>
          <p:cNvSpPr txBox="1"/>
          <p:nvPr/>
        </p:nvSpPr>
        <p:spPr>
          <a:xfrm>
            <a:off x="6574275" y="599450"/>
            <a:ext cx="1922400" cy="13671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1- Inicializamos las variables otra vez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Izq=0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Der= i-1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Aux=[i]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8" name="Google Shape;278;p24"/>
          <p:cNvSpPr txBox="1"/>
          <p:nvPr/>
        </p:nvSpPr>
        <p:spPr>
          <a:xfrm>
            <a:off x="3492600" y="5994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79" name="Google Shape;279;p24"/>
          <p:cNvCxnSpPr>
            <a:stCxn id="278" idx="2"/>
            <a:endCxn id="274" idx="1"/>
          </p:cNvCxnSpPr>
          <p:nvPr/>
        </p:nvCxnSpPr>
        <p:spPr>
          <a:xfrm>
            <a:off x="4683000" y="1119950"/>
            <a:ext cx="1891200" cy="130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0" name="Google Shape;280;p24"/>
          <p:cNvSpPr txBox="1"/>
          <p:nvPr/>
        </p:nvSpPr>
        <p:spPr>
          <a:xfrm>
            <a:off x="30241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Der</a:t>
            </a: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286" name="Google Shape;286;p25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287" name="Google Shape;287;p25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288" name="Google Shape;288;p25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89" name="Google Shape;289;p25"/>
          <p:cNvSpPr txBox="1"/>
          <p:nvPr/>
        </p:nvSpPr>
        <p:spPr>
          <a:xfrm>
            <a:off x="126658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0" name="Google Shape;290;p25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Centro=0</a:t>
            </a:r>
            <a:endParaRPr b="1" i="1"/>
          </a:p>
        </p:txBody>
      </p:sp>
      <p:sp>
        <p:nvSpPr>
          <p:cNvPr id="291" name="Google Shape;291;p25"/>
          <p:cNvSpPr txBox="1"/>
          <p:nvPr/>
        </p:nvSpPr>
        <p:spPr>
          <a:xfrm>
            <a:off x="6574275" y="599450"/>
            <a:ext cx="1922400" cy="984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Si aux es menor al centro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Aux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&lt;= 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centro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8&lt;=7?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92" name="Google Shape;292;p25"/>
          <p:cNvCxnSpPr>
            <a:stCxn id="290" idx="2"/>
            <a:endCxn id="285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3" name="Google Shape;293;p25"/>
          <p:cNvSpPr txBox="1"/>
          <p:nvPr/>
        </p:nvSpPr>
        <p:spPr>
          <a:xfrm>
            <a:off x="4644600" y="820400"/>
            <a:ext cx="1430700" cy="543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1: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Der=Centro-1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94" name="Google Shape;294;p25"/>
          <p:cNvCxnSpPr>
            <a:stCxn id="291" idx="1"/>
            <a:endCxn id="293" idx="3"/>
          </p:cNvCxnSpPr>
          <p:nvPr/>
        </p:nvCxnSpPr>
        <p:spPr>
          <a:xfrm rot="10800000">
            <a:off x="6075375" y="1091900"/>
            <a:ext cx="4989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5" name="Google Shape;295;p25"/>
          <p:cNvSpPr txBox="1"/>
          <p:nvPr/>
        </p:nvSpPr>
        <p:spPr>
          <a:xfrm>
            <a:off x="6820125" y="1809450"/>
            <a:ext cx="1430700" cy="543000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2: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Izq=Centro+1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96" name="Google Shape;296;p25"/>
          <p:cNvCxnSpPr>
            <a:stCxn id="291" idx="2"/>
            <a:endCxn id="295" idx="0"/>
          </p:cNvCxnSpPr>
          <p:nvPr/>
        </p:nvCxnSpPr>
        <p:spPr>
          <a:xfrm>
            <a:off x="7535475" y="1584350"/>
            <a:ext cx="0" cy="2250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7" name="Google Shape;297;p25"/>
          <p:cNvSpPr txBox="1"/>
          <p:nvPr/>
        </p:nvSpPr>
        <p:spPr>
          <a:xfrm>
            <a:off x="4282731" y="3918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Aux=8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8" name="Google Shape;298;p25"/>
          <p:cNvSpPr txBox="1"/>
          <p:nvPr/>
        </p:nvSpPr>
        <p:spPr>
          <a:xfrm>
            <a:off x="44924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i=2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9" name="Google Shape;299;p25"/>
          <p:cNvSpPr txBox="1"/>
          <p:nvPr/>
        </p:nvSpPr>
        <p:spPr>
          <a:xfrm>
            <a:off x="3024131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Der=1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6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305" name="Google Shape;305;p26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306" name="Google Shape;306;p26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307" name="Google Shape;307;p26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308" name="Google Shape;308;p26"/>
          <p:cNvSpPr txBox="1"/>
          <p:nvPr/>
        </p:nvSpPr>
        <p:spPr>
          <a:xfrm>
            <a:off x="2455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Izq=1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9" name="Google Shape;309;p26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Centro=0</a:t>
            </a:r>
            <a:endParaRPr b="1" i="1"/>
          </a:p>
        </p:txBody>
      </p:sp>
      <p:sp>
        <p:nvSpPr>
          <p:cNvPr id="310" name="Google Shape;310;p26"/>
          <p:cNvSpPr txBox="1"/>
          <p:nvPr/>
        </p:nvSpPr>
        <p:spPr>
          <a:xfrm>
            <a:off x="6574275" y="599450"/>
            <a:ext cx="1922400" cy="984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Si aux es menor al centro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Aux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&lt;= 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centro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8&lt;=7?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11" name="Google Shape;311;p26"/>
          <p:cNvCxnSpPr>
            <a:stCxn id="309" idx="2"/>
            <a:endCxn id="304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2" name="Google Shape;312;p26"/>
          <p:cNvSpPr txBox="1"/>
          <p:nvPr/>
        </p:nvSpPr>
        <p:spPr>
          <a:xfrm>
            <a:off x="4644600" y="820400"/>
            <a:ext cx="1430700" cy="543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1: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Der=Centro-1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13" name="Google Shape;313;p26"/>
          <p:cNvCxnSpPr>
            <a:stCxn id="310" idx="1"/>
            <a:endCxn id="312" idx="3"/>
          </p:cNvCxnSpPr>
          <p:nvPr/>
        </p:nvCxnSpPr>
        <p:spPr>
          <a:xfrm rot="10800000">
            <a:off x="6075375" y="1091900"/>
            <a:ext cx="4989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4" name="Google Shape;314;p26"/>
          <p:cNvSpPr txBox="1"/>
          <p:nvPr/>
        </p:nvSpPr>
        <p:spPr>
          <a:xfrm>
            <a:off x="6820125" y="1809450"/>
            <a:ext cx="1430700" cy="543000"/>
          </a:xfrm>
          <a:prstGeom prst="rect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2: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Izq=Centro+1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15" name="Google Shape;315;p26"/>
          <p:cNvCxnSpPr>
            <a:stCxn id="310" idx="2"/>
            <a:endCxn id="314" idx="0"/>
          </p:cNvCxnSpPr>
          <p:nvPr/>
        </p:nvCxnSpPr>
        <p:spPr>
          <a:xfrm>
            <a:off x="7535475" y="1584350"/>
            <a:ext cx="0" cy="2250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6" name="Google Shape;316;p26"/>
          <p:cNvSpPr txBox="1"/>
          <p:nvPr/>
        </p:nvSpPr>
        <p:spPr>
          <a:xfrm>
            <a:off x="4282731" y="3918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Aux=8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7" name="Google Shape;317;p26"/>
          <p:cNvSpPr txBox="1"/>
          <p:nvPr/>
        </p:nvSpPr>
        <p:spPr>
          <a:xfrm>
            <a:off x="44924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i=2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8" name="Google Shape;318;p26"/>
          <p:cNvSpPr txBox="1"/>
          <p:nvPr/>
        </p:nvSpPr>
        <p:spPr>
          <a:xfrm>
            <a:off x="3523081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Der=1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7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324" name="Google Shape;324;p27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325" name="Google Shape;325;p27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326" name="Google Shape;326;p27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327" name="Google Shape;327;p27"/>
          <p:cNvSpPr txBox="1"/>
          <p:nvPr/>
        </p:nvSpPr>
        <p:spPr>
          <a:xfrm>
            <a:off x="2455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Izq=1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8" name="Google Shape;328;p27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Centro=(1+1)/2</a:t>
            </a:r>
            <a:endParaRPr b="1" i="1"/>
          </a:p>
        </p:txBody>
      </p:sp>
      <p:sp>
        <p:nvSpPr>
          <p:cNvPr id="329" name="Google Shape;329;p27"/>
          <p:cNvSpPr txBox="1"/>
          <p:nvPr/>
        </p:nvSpPr>
        <p:spPr>
          <a:xfrm>
            <a:off x="4282731" y="3918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Aux=8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0" name="Google Shape;330;p27"/>
          <p:cNvSpPr txBox="1"/>
          <p:nvPr/>
        </p:nvSpPr>
        <p:spPr>
          <a:xfrm>
            <a:off x="44924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i=2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1" name="Google Shape;331;p27"/>
          <p:cNvSpPr txBox="1"/>
          <p:nvPr/>
        </p:nvSpPr>
        <p:spPr>
          <a:xfrm>
            <a:off x="3523081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Der=1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2" name="Google Shape;332;p27"/>
          <p:cNvSpPr txBox="1"/>
          <p:nvPr/>
        </p:nvSpPr>
        <p:spPr>
          <a:xfrm>
            <a:off x="3492600" y="5994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3" name="Google Shape;333;p27"/>
          <p:cNvSpPr txBox="1"/>
          <p:nvPr/>
        </p:nvSpPr>
        <p:spPr>
          <a:xfrm>
            <a:off x="6647625" y="1870075"/>
            <a:ext cx="2010600" cy="5877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4" name="Google Shape;334;p27"/>
          <p:cNvSpPr txBox="1"/>
          <p:nvPr/>
        </p:nvSpPr>
        <p:spPr>
          <a:xfrm>
            <a:off x="3420925" y="1649125"/>
            <a:ext cx="1951800" cy="327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35" name="Google Shape;335;p27"/>
          <p:cNvCxnSpPr>
            <a:stCxn id="332" idx="2"/>
            <a:endCxn id="333" idx="1"/>
          </p:cNvCxnSpPr>
          <p:nvPr/>
        </p:nvCxnSpPr>
        <p:spPr>
          <a:xfrm>
            <a:off x="4683000" y="1119950"/>
            <a:ext cx="1964700" cy="10440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341" name="Google Shape;341;p28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342" name="Google Shape;342;p28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343" name="Google Shape;343;p28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344" name="Google Shape;344;p28"/>
          <p:cNvSpPr txBox="1"/>
          <p:nvPr/>
        </p:nvSpPr>
        <p:spPr>
          <a:xfrm>
            <a:off x="2455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Izq=1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5" name="Google Shape;345;p28"/>
          <p:cNvSpPr txBox="1"/>
          <p:nvPr/>
        </p:nvSpPr>
        <p:spPr>
          <a:xfrm>
            <a:off x="2631125" y="1586300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Centro=1</a:t>
            </a:r>
            <a:endParaRPr b="1" i="1"/>
          </a:p>
        </p:txBody>
      </p:sp>
      <p:sp>
        <p:nvSpPr>
          <p:cNvPr id="346" name="Google Shape;346;p28"/>
          <p:cNvSpPr txBox="1"/>
          <p:nvPr/>
        </p:nvSpPr>
        <p:spPr>
          <a:xfrm>
            <a:off x="4282731" y="3918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Aux=8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7" name="Google Shape;347;p28"/>
          <p:cNvSpPr txBox="1"/>
          <p:nvPr/>
        </p:nvSpPr>
        <p:spPr>
          <a:xfrm>
            <a:off x="44924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i=2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8" name="Google Shape;348;p28"/>
          <p:cNvSpPr txBox="1"/>
          <p:nvPr/>
        </p:nvSpPr>
        <p:spPr>
          <a:xfrm>
            <a:off x="3593031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Der=1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49" name="Google Shape;349;p28"/>
          <p:cNvCxnSpPr>
            <a:stCxn id="345" idx="2"/>
            <a:endCxn id="341" idx="0"/>
          </p:cNvCxnSpPr>
          <p:nvPr/>
        </p:nvCxnSpPr>
        <p:spPr>
          <a:xfrm>
            <a:off x="3472925" y="1995800"/>
            <a:ext cx="0" cy="83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0" name="Google Shape;350;p28"/>
          <p:cNvSpPr txBox="1"/>
          <p:nvPr/>
        </p:nvSpPr>
        <p:spPr>
          <a:xfrm>
            <a:off x="6574275" y="599450"/>
            <a:ext cx="1922400" cy="984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Si aux es menor al centro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Aux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&lt;= 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centro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8&lt;=10?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51" name="Google Shape;351;p28"/>
          <p:cNvSpPr txBox="1"/>
          <p:nvPr/>
        </p:nvSpPr>
        <p:spPr>
          <a:xfrm>
            <a:off x="4644600" y="820400"/>
            <a:ext cx="1430700" cy="543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1: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Der=Centro-1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52" name="Google Shape;352;p28"/>
          <p:cNvCxnSpPr>
            <a:stCxn id="350" idx="1"/>
            <a:endCxn id="351" idx="3"/>
          </p:cNvCxnSpPr>
          <p:nvPr/>
        </p:nvCxnSpPr>
        <p:spPr>
          <a:xfrm rot="10800000">
            <a:off x="6075375" y="1091900"/>
            <a:ext cx="4989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3" name="Google Shape;353;p28"/>
          <p:cNvSpPr txBox="1"/>
          <p:nvPr/>
        </p:nvSpPr>
        <p:spPr>
          <a:xfrm>
            <a:off x="6820125" y="1809450"/>
            <a:ext cx="1430700" cy="5430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2: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Izq=Centro+1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54" name="Google Shape;354;p28"/>
          <p:cNvCxnSpPr>
            <a:stCxn id="350" idx="2"/>
            <a:endCxn id="353" idx="0"/>
          </p:cNvCxnSpPr>
          <p:nvPr/>
        </p:nvCxnSpPr>
        <p:spPr>
          <a:xfrm>
            <a:off x="7535475" y="1584350"/>
            <a:ext cx="0" cy="2250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9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360" name="Google Shape;360;p29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361" name="Google Shape;361;p29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00"/>
                </a:solidFill>
              </a:rPr>
              <a:t>10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362" name="Google Shape;362;p29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363" name="Google Shape;363;p29"/>
          <p:cNvSpPr txBox="1"/>
          <p:nvPr/>
        </p:nvSpPr>
        <p:spPr>
          <a:xfrm>
            <a:off x="2455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Izq=1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4" name="Google Shape;364;p29"/>
          <p:cNvSpPr txBox="1"/>
          <p:nvPr/>
        </p:nvSpPr>
        <p:spPr>
          <a:xfrm>
            <a:off x="2631125" y="1586300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Centro=1</a:t>
            </a:r>
            <a:endParaRPr b="1" i="1"/>
          </a:p>
        </p:txBody>
      </p:sp>
      <p:sp>
        <p:nvSpPr>
          <p:cNvPr id="365" name="Google Shape;365;p29"/>
          <p:cNvSpPr txBox="1"/>
          <p:nvPr/>
        </p:nvSpPr>
        <p:spPr>
          <a:xfrm>
            <a:off x="4282731" y="3918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Aux=8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6" name="Google Shape;366;p29"/>
          <p:cNvSpPr txBox="1"/>
          <p:nvPr/>
        </p:nvSpPr>
        <p:spPr>
          <a:xfrm>
            <a:off x="44924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i=2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7" name="Google Shape;367;p29"/>
          <p:cNvSpPr txBox="1"/>
          <p:nvPr/>
        </p:nvSpPr>
        <p:spPr>
          <a:xfrm>
            <a:off x="1437531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</a:t>
            </a: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0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68" name="Google Shape;368;p29"/>
          <p:cNvCxnSpPr>
            <a:stCxn id="364" idx="2"/>
            <a:endCxn id="360" idx="0"/>
          </p:cNvCxnSpPr>
          <p:nvPr/>
        </p:nvCxnSpPr>
        <p:spPr>
          <a:xfrm>
            <a:off x="3472925" y="1995800"/>
            <a:ext cx="0" cy="83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9" name="Google Shape;369;p29"/>
          <p:cNvSpPr txBox="1"/>
          <p:nvPr/>
        </p:nvSpPr>
        <p:spPr>
          <a:xfrm>
            <a:off x="3492600" y="5994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0" name="Google Shape;370;p29"/>
          <p:cNvSpPr txBox="1"/>
          <p:nvPr/>
        </p:nvSpPr>
        <p:spPr>
          <a:xfrm>
            <a:off x="6640375" y="599450"/>
            <a:ext cx="2010600" cy="5877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1" name="Google Shape;371;p29"/>
          <p:cNvSpPr txBox="1"/>
          <p:nvPr/>
        </p:nvSpPr>
        <p:spPr>
          <a:xfrm>
            <a:off x="4682988" y="1586300"/>
            <a:ext cx="19518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72" name="Google Shape;372;p29"/>
          <p:cNvCxnSpPr>
            <a:stCxn id="369" idx="2"/>
            <a:endCxn id="371" idx="0"/>
          </p:cNvCxnSpPr>
          <p:nvPr/>
        </p:nvCxnSpPr>
        <p:spPr>
          <a:xfrm>
            <a:off x="4683000" y="1119950"/>
            <a:ext cx="975900" cy="466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3" name="Google Shape;373;p29"/>
          <p:cNvSpPr txBox="1"/>
          <p:nvPr/>
        </p:nvSpPr>
        <p:spPr>
          <a:xfrm>
            <a:off x="3247351" y="4188479"/>
            <a:ext cx="582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4" name="Google Shape;374;p29"/>
          <p:cNvSpPr txBox="1"/>
          <p:nvPr/>
        </p:nvSpPr>
        <p:spPr>
          <a:xfrm>
            <a:off x="83000" y="2916550"/>
            <a:ext cx="1362600" cy="1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j=i-1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while(j&gt;=izq){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recorre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j--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}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0"/>
          <p:cNvSpPr/>
          <p:nvPr/>
        </p:nvSpPr>
        <p:spPr>
          <a:xfrm>
            <a:off x="1765514" y="2793276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380" name="Google Shape;380;p30"/>
          <p:cNvSpPr/>
          <p:nvPr/>
        </p:nvSpPr>
        <p:spPr>
          <a:xfrm>
            <a:off x="3024117" y="2793263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00"/>
                </a:solidFill>
              </a:rPr>
              <a:t>8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381" name="Google Shape;381;p30"/>
          <p:cNvSpPr/>
          <p:nvPr/>
        </p:nvSpPr>
        <p:spPr>
          <a:xfrm>
            <a:off x="4282720" y="2793276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382" name="Google Shape;382;p30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383" name="Google Shape;383;p30"/>
          <p:cNvSpPr txBox="1"/>
          <p:nvPr/>
        </p:nvSpPr>
        <p:spPr>
          <a:xfrm>
            <a:off x="2455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Izq=1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84" name="Google Shape;384;p30"/>
          <p:cNvSpPr txBox="1"/>
          <p:nvPr/>
        </p:nvSpPr>
        <p:spPr>
          <a:xfrm>
            <a:off x="2631125" y="1586300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Centro=1</a:t>
            </a:r>
            <a:endParaRPr b="1" i="1"/>
          </a:p>
        </p:txBody>
      </p:sp>
      <p:sp>
        <p:nvSpPr>
          <p:cNvPr id="385" name="Google Shape;385;p30"/>
          <p:cNvSpPr txBox="1"/>
          <p:nvPr/>
        </p:nvSpPr>
        <p:spPr>
          <a:xfrm>
            <a:off x="3072081" y="39254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Aux=8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86" name="Google Shape;386;p30"/>
          <p:cNvSpPr txBox="1"/>
          <p:nvPr/>
        </p:nvSpPr>
        <p:spPr>
          <a:xfrm>
            <a:off x="44924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i=2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87" name="Google Shape;387;p30"/>
          <p:cNvSpPr txBox="1"/>
          <p:nvPr/>
        </p:nvSpPr>
        <p:spPr>
          <a:xfrm>
            <a:off x="1437531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</a:t>
            </a: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0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88" name="Google Shape;388;p30"/>
          <p:cNvCxnSpPr>
            <a:stCxn id="384" idx="2"/>
            <a:endCxn id="380" idx="0"/>
          </p:cNvCxnSpPr>
          <p:nvPr/>
        </p:nvCxnSpPr>
        <p:spPr>
          <a:xfrm>
            <a:off x="3472925" y="1995800"/>
            <a:ext cx="0" cy="79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9" name="Google Shape;389;p30"/>
          <p:cNvSpPr txBox="1"/>
          <p:nvPr/>
        </p:nvSpPr>
        <p:spPr>
          <a:xfrm>
            <a:off x="4572000" y="1173625"/>
            <a:ext cx="1897800" cy="1144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200">
                <a:latin typeface="Georgia"/>
                <a:ea typeface="Georgia"/>
                <a:cs typeface="Georgia"/>
                <a:sym typeface="Georgia"/>
              </a:rPr>
              <a:t>Si ya se recorrió los números, entonces se inserta el aux en la posición de izq.</a:t>
            </a:r>
            <a:br>
              <a:rPr i="1" lang="es" sz="1200">
                <a:latin typeface="Georgia"/>
                <a:ea typeface="Georgia"/>
                <a:cs typeface="Georgia"/>
                <a:sym typeface="Georgia"/>
              </a:rPr>
            </a:br>
            <a:r>
              <a:rPr i="1" lang="es" sz="12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L[izq]=Aux</a:t>
            </a:r>
            <a:endParaRPr sz="19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0" name="Google Shape;390;p30"/>
          <p:cNvSpPr txBox="1"/>
          <p:nvPr/>
        </p:nvSpPr>
        <p:spPr>
          <a:xfrm>
            <a:off x="1971963" y="392542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j=0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1" name="Google Shape;391;p30"/>
          <p:cNvSpPr txBox="1"/>
          <p:nvPr/>
        </p:nvSpPr>
        <p:spPr>
          <a:xfrm>
            <a:off x="83000" y="2916550"/>
            <a:ext cx="1362600" cy="1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j=i-1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while(j&gt;=izq){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recorre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j--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}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1"/>
          <p:cNvSpPr/>
          <p:nvPr/>
        </p:nvSpPr>
        <p:spPr>
          <a:xfrm>
            <a:off x="1765514" y="2829976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397" name="Google Shape;397;p31"/>
          <p:cNvSpPr/>
          <p:nvPr/>
        </p:nvSpPr>
        <p:spPr>
          <a:xfrm>
            <a:off x="4282717" y="2829976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398" name="Google Shape;398;p31"/>
          <p:cNvSpPr/>
          <p:nvPr/>
        </p:nvSpPr>
        <p:spPr>
          <a:xfrm>
            <a:off x="30241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399" name="Google Shape;399;p31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400" name="Google Shape;400;p31"/>
          <p:cNvSpPr txBox="1"/>
          <p:nvPr/>
        </p:nvSpPr>
        <p:spPr>
          <a:xfrm>
            <a:off x="17655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01" name="Google Shape;401;p31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(0+2)/2</a:t>
            </a:r>
            <a:endParaRPr/>
          </a:p>
        </p:txBody>
      </p:sp>
      <p:sp>
        <p:nvSpPr>
          <p:cNvPr id="402" name="Google Shape;402;p31"/>
          <p:cNvSpPr txBox="1"/>
          <p:nvPr/>
        </p:nvSpPr>
        <p:spPr>
          <a:xfrm>
            <a:off x="6574275" y="2164500"/>
            <a:ext cx="1951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03" name="Google Shape;403;p31"/>
          <p:cNvSpPr txBox="1"/>
          <p:nvPr/>
        </p:nvSpPr>
        <p:spPr>
          <a:xfrm>
            <a:off x="5541331" y="39988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04" name="Google Shape;404;p31"/>
          <p:cNvSpPr txBox="1"/>
          <p:nvPr/>
        </p:nvSpPr>
        <p:spPr>
          <a:xfrm>
            <a:off x="5751025" y="436340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05" name="Google Shape;405;p31"/>
          <p:cNvSpPr txBox="1"/>
          <p:nvPr/>
        </p:nvSpPr>
        <p:spPr>
          <a:xfrm>
            <a:off x="6574275" y="599450"/>
            <a:ext cx="1922400" cy="13671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1- Inicializamos las variables otra vez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Izq=0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Der= i-1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Aux=[i]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06" name="Google Shape;406;p31"/>
          <p:cNvSpPr txBox="1"/>
          <p:nvPr/>
        </p:nvSpPr>
        <p:spPr>
          <a:xfrm>
            <a:off x="3492600" y="5994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07" name="Google Shape;407;p31"/>
          <p:cNvCxnSpPr>
            <a:stCxn id="406" idx="2"/>
            <a:endCxn id="402" idx="1"/>
          </p:cNvCxnSpPr>
          <p:nvPr/>
        </p:nvCxnSpPr>
        <p:spPr>
          <a:xfrm>
            <a:off x="4683000" y="1119950"/>
            <a:ext cx="1891200" cy="130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8" name="Google Shape;408;p31"/>
          <p:cNvSpPr txBox="1"/>
          <p:nvPr/>
        </p:nvSpPr>
        <p:spPr>
          <a:xfrm>
            <a:off x="4321126" y="2318125"/>
            <a:ext cx="8208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Der=2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Impact"/>
                <a:ea typeface="Impact"/>
                <a:cs typeface="Impact"/>
                <a:sym typeface="Impact"/>
              </a:rPr>
              <a:t>¿Qué es el método de inserción binaria?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12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>
                <a:latin typeface="Oswald"/>
                <a:ea typeface="Oswald"/>
                <a:cs typeface="Oswald"/>
                <a:sym typeface="Oswald"/>
              </a:rPr>
              <a:t>El 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método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 de ordenamiento, 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inserción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 binaria,  es una mejora del 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método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 de 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ordenación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 por  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inserción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 directa. La mejora consiste en realizar una 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búsqueda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 binaria en lugar de una  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búsqueda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 secuencial, para insertar el elemento en la 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posición</a:t>
            </a:r>
            <a:r>
              <a:rPr lang="es" sz="1600">
                <a:latin typeface="Oswald"/>
                <a:ea typeface="Oswald"/>
                <a:cs typeface="Oswald"/>
                <a:sym typeface="Oswald"/>
              </a:rPr>
              <a:t> que le corresponde.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322675"/>
            <a:ext cx="2371725" cy="14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2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414" name="Google Shape;414;p32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415" name="Google Shape;415;p32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416" name="Google Shape;416;p32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417" name="Google Shape;417;p32"/>
          <p:cNvSpPr txBox="1"/>
          <p:nvPr/>
        </p:nvSpPr>
        <p:spPr>
          <a:xfrm>
            <a:off x="17655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18" name="Google Shape;418;p32"/>
          <p:cNvSpPr txBox="1"/>
          <p:nvPr/>
        </p:nvSpPr>
        <p:spPr>
          <a:xfrm>
            <a:off x="26311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Centro=1</a:t>
            </a:r>
            <a:endParaRPr b="1" i="1"/>
          </a:p>
        </p:txBody>
      </p:sp>
      <p:sp>
        <p:nvSpPr>
          <p:cNvPr id="419" name="Google Shape;419;p32"/>
          <p:cNvSpPr txBox="1"/>
          <p:nvPr/>
        </p:nvSpPr>
        <p:spPr>
          <a:xfrm>
            <a:off x="6574275" y="599450"/>
            <a:ext cx="1922400" cy="984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Si aux es menor al centro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Aux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&lt;= 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[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centro]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1&lt;=8?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20" name="Google Shape;420;p32"/>
          <p:cNvCxnSpPr>
            <a:stCxn id="418" idx="2"/>
            <a:endCxn id="414" idx="0"/>
          </p:cNvCxnSpPr>
          <p:nvPr/>
        </p:nvCxnSpPr>
        <p:spPr>
          <a:xfrm>
            <a:off x="34729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1" name="Google Shape;421;p32"/>
          <p:cNvSpPr txBox="1"/>
          <p:nvPr/>
        </p:nvSpPr>
        <p:spPr>
          <a:xfrm>
            <a:off x="4644600" y="820400"/>
            <a:ext cx="1430700" cy="543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1: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Der=Centro-1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22" name="Google Shape;422;p32"/>
          <p:cNvCxnSpPr>
            <a:stCxn id="419" idx="1"/>
            <a:endCxn id="421" idx="3"/>
          </p:cNvCxnSpPr>
          <p:nvPr/>
        </p:nvCxnSpPr>
        <p:spPr>
          <a:xfrm rot="10800000">
            <a:off x="6075375" y="1091900"/>
            <a:ext cx="4989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3" name="Google Shape;423;p32"/>
          <p:cNvSpPr txBox="1"/>
          <p:nvPr/>
        </p:nvSpPr>
        <p:spPr>
          <a:xfrm>
            <a:off x="6820125" y="1809450"/>
            <a:ext cx="1430700" cy="5430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2: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Izq=Centro+1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24" name="Google Shape;424;p32"/>
          <p:cNvCxnSpPr>
            <a:stCxn id="419" idx="2"/>
            <a:endCxn id="423" idx="0"/>
          </p:cNvCxnSpPr>
          <p:nvPr/>
        </p:nvCxnSpPr>
        <p:spPr>
          <a:xfrm>
            <a:off x="7535475" y="1584350"/>
            <a:ext cx="0" cy="2250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5" name="Google Shape;425;p32"/>
          <p:cNvSpPr txBox="1"/>
          <p:nvPr/>
        </p:nvSpPr>
        <p:spPr>
          <a:xfrm>
            <a:off x="5541331" y="3896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26" name="Google Shape;426;p32"/>
          <p:cNvSpPr txBox="1"/>
          <p:nvPr/>
        </p:nvSpPr>
        <p:spPr>
          <a:xfrm>
            <a:off x="5751025" y="430475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27" name="Google Shape;427;p32"/>
          <p:cNvSpPr txBox="1"/>
          <p:nvPr/>
        </p:nvSpPr>
        <p:spPr>
          <a:xfrm>
            <a:off x="4282731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Der=2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3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433" name="Google Shape;433;p33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434" name="Google Shape;434;p33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435" name="Google Shape;435;p33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436" name="Google Shape;436;p33"/>
          <p:cNvSpPr txBox="1"/>
          <p:nvPr/>
        </p:nvSpPr>
        <p:spPr>
          <a:xfrm>
            <a:off x="1193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37" name="Google Shape;437;p33"/>
          <p:cNvSpPr txBox="1"/>
          <p:nvPr/>
        </p:nvSpPr>
        <p:spPr>
          <a:xfrm>
            <a:off x="26311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Centro=1</a:t>
            </a:r>
            <a:endParaRPr b="1" i="1"/>
          </a:p>
        </p:txBody>
      </p:sp>
      <p:cxnSp>
        <p:nvCxnSpPr>
          <p:cNvPr id="438" name="Google Shape;438;p33"/>
          <p:cNvCxnSpPr>
            <a:stCxn id="437" idx="2"/>
            <a:endCxn id="433" idx="0"/>
          </p:cNvCxnSpPr>
          <p:nvPr/>
        </p:nvCxnSpPr>
        <p:spPr>
          <a:xfrm>
            <a:off x="34729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9" name="Google Shape;439;p33"/>
          <p:cNvSpPr txBox="1"/>
          <p:nvPr/>
        </p:nvSpPr>
        <p:spPr>
          <a:xfrm>
            <a:off x="5541331" y="3896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0" name="Google Shape;440;p33"/>
          <p:cNvSpPr txBox="1"/>
          <p:nvPr/>
        </p:nvSpPr>
        <p:spPr>
          <a:xfrm>
            <a:off x="5751025" y="430475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1" name="Google Shape;441;p33"/>
          <p:cNvSpPr txBox="1"/>
          <p:nvPr/>
        </p:nvSpPr>
        <p:spPr>
          <a:xfrm>
            <a:off x="230005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Der=0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2" name="Google Shape;442;p33"/>
          <p:cNvSpPr txBox="1"/>
          <p:nvPr/>
        </p:nvSpPr>
        <p:spPr>
          <a:xfrm>
            <a:off x="4635600" y="7518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3" name="Google Shape;443;p33"/>
          <p:cNvSpPr txBox="1"/>
          <p:nvPr/>
        </p:nvSpPr>
        <p:spPr>
          <a:xfrm>
            <a:off x="6932150" y="1667150"/>
            <a:ext cx="1353300" cy="5493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4" name="Google Shape;444;p33"/>
          <p:cNvSpPr txBox="1"/>
          <p:nvPr/>
        </p:nvSpPr>
        <p:spPr>
          <a:xfrm>
            <a:off x="5283000" y="1858550"/>
            <a:ext cx="1086000" cy="327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45" name="Google Shape;445;p33"/>
          <p:cNvCxnSpPr>
            <a:stCxn id="442" idx="2"/>
            <a:endCxn id="443" idx="1"/>
          </p:cNvCxnSpPr>
          <p:nvPr/>
        </p:nvCxnSpPr>
        <p:spPr>
          <a:xfrm>
            <a:off x="5826000" y="1272350"/>
            <a:ext cx="1106100" cy="6696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4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451" name="Google Shape;451;p34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452" name="Google Shape;452;p34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453" name="Google Shape;453;p34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454" name="Google Shape;454;p34"/>
          <p:cNvSpPr txBox="1"/>
          <p:nvPr/>
        </p:nvSpPr>
        <p:spPr>
          <a:xfrm>
            <a:off x="1193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55" name="Google Shape;455;p34"/>
          <p:cNvSpPr txBox="1"/>
          <p:nvPr/>
        </p:nvSpPr>
        <p:spPr>
          <a:xfrm>
            <a:off x="5541331" y="3896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56" name="Google Shape;456;p34"/>
          <p:cNvSpPr txBox="1"/>
          <p:nvPr/>
        </p:nvSpPr>
        <p:spPr>
          <a:xfrm>
            <a:off x="5751025" y="430475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57" name="Google Shape;457;p34"/>
          <p:cNvSpPr txBox="1"/>
          <p:nvPr/>
        </p:nvSpPr>
        <p:spPr>
          <a:xfrm>
            <a:off x="230005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Der=0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58" name="Google Shape;458;p34"/>
          <p:cNvSpPr txBox="1"/>
          <p:nvPr/>
        </p:nvSpPr>
        <p:spPr>
          <a:xfrm>
            <a:off x="4635600" y="7518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59" name="Google Shape;459;p34"/>
          <p:cNvSpPr txBox="1"/>
          <p:nvPr/>
        </p:nvSpPr>
        <p:spPr>
          <a:xfrm>
            <a:off x="6932150" y="1667150"/>
            <a:ext cx="1353300" cy="5493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60" name="Google Shape;460;p34"/>
          <p:cNvSpPr txBox="1"/>
          <p:nvPr/>
        </p:nvSpPr>
        <p:spPr>
          <a:xfrm>
            <a:off x="5283000" y="1858550"/>
            <a:ext cx="1086000" cy="327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61" name="Google Shape;461;p34"/>
          <p:cNvCxnSpPr>
            <a:stCxn id="458" idx="2"/>
            <a:endCxn id="459" idx="1"/>
          </p:cNvCxnSpPr>
          <p:nvPr/>
        </p:nvCxnSpPr>
        <p:spPr>
          <a:xfrm>
            <a:off x="5826000" y="1272350"/>
            <a:ext cx="1106100" cy="6696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2" name="Google Shape;462;p34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(0+0)/2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5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468" name="Google Shape;468;p35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469" name="Google Shape;469;p35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470" name="Google Shape;470;p35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471" name="Google Shape;471;p35"/>
          <p:cNvSpPr txBox="1"/>
          <p:nvPr/>
        </p:nvSpPr>
        <p:spPr>
          <a:xfrm>
            <a:off x="1193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72" name="Google Shape;472;p35"/>
          <p:cNvSpPr txBox="1"/>
          <p:nvPr/>
        </p:nvSpPr>
        <p:spPr>
          <a:xfrm>
            <a:off x="6574275" y="599450"/>
            <a:ext cx="1922400" cy="984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Si aux es menor al centro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Aux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&lt;= 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[centro]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1&lt;=7?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73" name="Google Shape;473;p35"/>
          <p:cNvSpPr txBox="1"/>
          <p:nvPr/>
        </p:nvSpPr>
        <p:spPr>
          <a:xfrm>
            <a:off x="4644600" y="820400"/>
            <a:ext cx="1430700" cy="543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1: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Der=Centro-1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74" name="Google Shape;474;p35"/>
          <p:cNvCxnSpPr>
            <a:stCxn id="472" idx="1"/>
            <a:endCxn id="473" idx="3"/>
          </p:cNvCxnSpPr>
          <p:nvPr/>
        </p:nvCxnSpPr>
        <p:spPr>
          <a:xfrm rot="10800000">
            <a:off x="6075375" y="1091900"/>
            <a:ext cx="4989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5" name="Google Shape;475;p35"/>
          <p:cNvSpPr txBox="1"/>
          <p:nvPr/>
        </p:nvSpPr>
        <p:spPr>
          <a:xfrm>
            <a:off x="6820125" y="1809450"/>
            <a:ext cx="1430700" cy="5430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2: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Izq=Centro+1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76" name="Google Shape;476;p35"/>
          <p:cNvCxnSpPr>
            <a:stCxn id="472" idx="2"/>
            <a:endCxn id="475" idx="0"/>
          </p:cNvCxnSpPr>
          <p:nvPr/>
        </p:nvCxnSpPr>
        <p:spPr>
          <a:xfrm>
            <a:off x="7535475" y="1584350"/>
            <a:ext cx="0" cy="2250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7" name="Google Shape;477;p35"/>
          <p:cNvSpPr txBox="1"/>
          <p:nvPr/>
        </p:nvSpPr>
        <p:spPr>
          <a:xfrm>
            <a:off x="5541331" y="3896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78" name="Google Shape;478;p35"/>
          <p:cNvSpPr txBox="1"/>
          <p:nvPr/>
        </p:nvSpPr>
        <p:spPr>
          <a:xfrm>
            <a:off x="5751025" y="430475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79" name="Google Shape;479;p35"/>
          <p:cNvSpPr txBox="1"/>
          <p:nvPr/>
        </p:nvSpPr>
        <p:spPr>
          <a:xfrm>
            <a:off x="230005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Der=0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80" name="Google Shape;480;p35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0</a:t>
            </a:r>
            <a:endParaRPr/>
          </a:p>
        </p:txBody>
      </p:sp>
      <p:cxnSp>
        <p:nvCxnSpPr>
          <p:cNvPr id="481" name="Google Shape;481;p35"/>
          <p:cNvCxnSpPr>
            <a:stCxn id="480" idx="2"/>
            <a:endCxn id="467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6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487" name="Google Shape;487;p36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488" name="Google Shape;488;p36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489" name="Google Shape;489;p36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490" name="Google Shape;490;p36"/>
          <p:cNvSpPr txBox="1"/>
          <p:nvPr/>
        </p:nvSpPr>
        <p:spPr>
          <a:xfrm>
            <a:off x="1193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91" name="Google Shape;491;p36"/>
          <p:cNvSpPr txBox="1"/>
          <p:nvPr/>
        </p:nvSpPr>
        <p:spPr>
          <a:xfrm>
            <a:off x="6574275" y="599450"/>
            <a:ext cx="1922400" cy="984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Si aux es menor al centro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Aux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&lt;= 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[centro]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1&lt;=7?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92" name="Google Shape;492;p36"/>
          <p:cNvSpPr txBox="1"/>
          <p:nvPr/>
        </p:nvSpPr>
        <p:spPr>
          <a:xfrm>
            <a:off x="4644600" y="820400"/>
            <a:ext cx="1430700" cy="543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1: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Der=Centro-1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93" name="Google Shape;493;p36"/>
          <p:cNvCxnSpPr>
            <a:stCxn id="491" idx="1"/>
            <a:endCxn id="492" idx="3"/>
          </p:cNvCxnSpPr>
          <p:nvPr/>
        </p:nvCxnSpPr>
        <p:spPr>
          <a:xfrm rot="10800000">
            <a:off x="6075375" y="1091900"/>
            <a:ext cx="4989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4" name="Google Shape;494;p36"/>
          <p:cNvSpPr txBox="1"/>
          <p:nvPr/>
        </p:nvSpPr>
        <p:spPr>
          <a:xfrm>
            <a:off x="6820125" y="1809450"/>
            <a:ext cx="1430700" cy="5430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2: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Izq=Centro+1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495" name="Google Shape;495;p36"/>
          <p:cNvCxnSpPr>
            <a:stCxn id="491" idx="2"/>
            <a:endCxn id="494" idx="0"/>
          </p:cNvCxnSpPr>
          <p:nvPr/>
        </p:nvCxnSpPr>
        <p:spPr>
          <a:xfrm>
            <a:off x="7535475" y="1584350"/>
            <a:ext cx="0" cy="2250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6" name="Google Shape;496;p36"/>
          <p:cNvSpPr txBox="1"/>
          <p:nvPr/>
        </p:nvSpPr>
        <p:spPr>
          <a:xfrm>
            <a:off x="5541331" y="3896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97" name="Google Shape;497;p36"/>
          <p:cNvSpPr txBox="1"/>
          <p:nvPr/>
        </p:nvSpPr>
        <p:spPr>
          <a:xfrm>
            <a:off x="5751025" y="430475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98" name="Google Shape;498;p36"/>
          <p:cNvSpPr txBox="1"/>
          <p:nvPr/>
        </p:nvSpPr>
        <p:spPr>
          <a:xfrm>
            <a:off x="11005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</a:t>
            </a: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-1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99" name="Google Shape;499;p36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0</a:t>
            </a:r>
            <a:endParaRPr/>
          </a:p>
        </p:txBody>
      </p:sp>
      <p:cxnSp>
        <p:nvCxnSpPr>
          <p:cNvPr id="500" name="Google Shape;500;p36"/>
          <p:cNvCxnSpPr>
            <a:stCxn id="499" idx="2"/>
            <a:endCxn id="486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7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506" name="Google Shape;506;p37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507" name="Google Shape;507;p37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508" name="Google Shape;508;p37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509" name="Google Shape;509;p37"/>
          <p:cNvSpPr txBox="1"/>
          <p:nvPr/>
        </p:nvSpPr>
        <p:spPr>
          <a:xfrm>
            <a:off x="1193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0" name="Google Shape;510;p37"/>
          <p:cNvSpPr txBox="1"/>
          <p:nvPr/>
        </p:nvSpPr>
        <p:spPr>
          <a:xfrm>
            <a:off x="5541331" y="3896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1" name="Google Shape;511;p37"/>
          <p:cNvSpPr txBox="1"/>
          <p:nvPr/>
        </p:nvSpPr>
        <p:spPr>
          <a:xfrm>
            <a:off x="5751025" y="430475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2" name="Google Shape;512;p37"/>
          <p:cNvSpPr txBox="1"/>
          <p:nvPr/>
        </p:nvSpPr>
        <p:spPr>
          <a:xfrm>
            <a:off x="11005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</a:t>
            </a: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-1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3" name="Google Shape;513;p37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0</a:t>
            </a:r>
            <a:endParaRPr/>
          </a:p>
        </p:txBody>
      </p:sp>
      <p:cxnSp>
        <p:nvCxnSpPr>
          <p:cNvPr id="514" name="Google Shape;514;p37"/>
          <p:cNvCxnSpPr>
            <a:stCxn id="513" idx="2"/>
            <a:endCxn id="505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5" name="Google Shape;515;p37"/>
          <p:cNvSpPr txBox="1"/>
          <p:nvPr/>
        </p:nvSpPr>
        <p:spPr>
          <a:xfrm>
            <a:off x="4635600" y="7518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6" name="Google Shape;516;p37"/>
          <p:cNvSpPr txBox="1"/>
          <p:nvPr/>
        </p:nvSpPr>
        <p:spPr>
          <a:xfrm>
            <a:off x="6932150" y="1667150"/>
            <a:ext cx="1353300" cy="5493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7" name="Google Shape;517;p37"/>
          <p:cNvSpPr txBox="1"/>
          <p:nvPr/>
        </p:nvSpPr>
        <p:spPr>
          <a:xfrm>
            <a:off x="5283000" y="1858550"/>
            <a:ext cx="1086000" cy="327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518" name="Google Shape;518;p37"/>
          <p:cNvCxnSpPr>
            <a:stCxn id="515" idx="2"/>
            <a:endCxn id="517" idx="0"/>
          </p:cNvCxnSpPr>
          <p:nvPr/>
        </p:nvCxnSpPr>
        <p:spPr>
          <a:xfrm>
            <a:off x="5826000" y="1272350"/>
            <a:ext cx="0" cy="586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9" name="Google Shape;519;p37"/>
          <p:cNvSpPr txBox="1"/>
          <p:nvPr/>
        </p:nvSpPr>
        <p:spPr>
          <a:xfrm>
            <a:off x="4452013" y="422400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j=2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20" name="Google Shape;520;p37"/>
          <p:cNvSpPr txBox="1"/>
          <p:nvPr/>
        </p:nvSpPr>
        <p:spPr>
          <a:xfrm>
            <a:off x="83000" y="2916550"/>
            <a:ext cx="1362600" cy="1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j=i-1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while(j&gt;=izq){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recorre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j--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}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38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526" name="Google Shape;526;p38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527" name="Google Shape;527;p38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528" name="Google Shape;528;p38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>
                <a:solidFill>
                  <a:srgbClr val="FF0000"/>
                </a:solidFill>
              </a:rPr>
              <a:t>10</a:t>
            </a:r>
            <a:endParaRPr b="1" i="1">
              <a:solidFill>
                <a:srgbClr val="FF0000"/>
              </a:solidFill>
            </a:endParaRPr>
          </a:p>
        </p:txBody>
      </p:sp>
      <p:sp>
        <p:nvSpPr>
          <p:cNvPr id="529" name="Google Shape;529;p38"/>
          <p:cNvSpPr txBox="1"/>
          <p:nvPr/>
        </p:nvSpPr>
        <p:spPr>
          <a:xfrm>
            <a:off x="1193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30" name="Google Shape;530;p38"/>
          <p:cNvSpPr txBox="1"/>
          <p:nvPr/>
        </p:nvSpPr>
        <p:spPr>
          <a:xfrm>
            <a:off x="5541331" y="3896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31" name="Google Shape;531;p38"/>
          <p:cNvSpPr txBox="1"/>
          <p:nvPr/>
        </p:nvSpPr>
        <p:spPr>
          <a:xfrm>
            <a:off x="5751025" y="430475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32" name="Google Shape;532;p38"/>
          <p:cNvSpPr txBox="1"/>
          <p:nvPr/>
        </p:nvSpPr>
        <p:spPr>
          <a:xfrm>
            <a:off x="11005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</a:t>
            </a: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-1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33" name="Google Shape;533;p38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0</a:t>
            </a:r>
            <a:endParaRPr/>
          </a:p>
        </p:txBody>
      </p:sp>
      <p:cxnSp>
        <p:nvCxnSpPr>
          <p:cNvPr id="534" name="Google Shape;534;p38"/>
          <p:cNvCxnSpPr>
            <a:stCxn id="533" idx="2"/>
            <a:endCxn id="525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5" name="Google Shape;535;p38"/>
          <p:cNvSpPr txBox="1"/>
          <p:nvPr/>
        </p:nvSpPr>
        <p:spPr>
          <a:xfrm>
            <a:off x="4635600" y="7518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36" name="Google Shape;536;p38"/>
          <p:cNvSpPr txBox="1"/>
          <p:nvPr/>
        </p:nvSpPr>
        <p:spPr>
          <a:xfrm>
            <a:off x="6932150" y="1667150"/>
            <a:ext cx="1353300" cy="5493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37" name="Google Shape;537;p38"/>
          <p:cNvSpPr txBox="1"/>
          <p:nvPr/>
        </p:nvSpPr>
        <p:spPr>
          <a:xfrm>
            <a:off x="5283000" y="1858550"/>
            <a:ext cx="1086000" cy="327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538" name="Google Shape;538;p38"/>
          <p:cNvCxnSpPr>
            <a:stCxn id="535" idx="2"/>
            <a:endCxn id="537" idx="0"/>
          </p:cNvCxnSpPr>
          <p:nvPr/>
        </p:nvCxnSpPr>
        <p:spPr>
          <a:xfrm>
            <a:off x="5826000" y="1272350"/>
            <a:ext cx="0" cy="586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9" name="Google Shape;539;p38"/>
          <p:cNvCxnSpPr>
            <a:stCxn id="527" idx="3"/>
            <a:endCxn id="528" idx="1"/>
          </p:cNvCxnSpPr>
          <p:nvPr/>
        </p:nvCxnSpPr>
        <p:spPr>
          <a:xfrm>
            <a:off x="5180320" y="3322901"/>
            <a:ext cx="3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0" name="Google Shape;540;p38"/>
          <p:cNvSpPr txBox="1"/>
          <p:nvPr/>
        </p:nvSpPr>
        <p:spPr>
          <a:xfrm>
            <a:off x="3189988" y="422400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41" name="Google Shape;541;p38"/>
          <p:cNvSpPr txBox="1"/>
          <p:nvPr/>
        </p:nvSpPr>
        <p:spPr>
          <a:xfrm>
            <a:off x="83000" y="2916550"/>
            <a:ext cx="1362600" cy="1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j=i-1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while(j&gt;=izq){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recorre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j--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}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9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547" name="Google Shape;547;p39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548" name="Google Shape;548;p39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>
                <a:solidFill>
                  <a:srgbClr val="FF0000"/>
                </a:solidFill>
              </a:rPr>
              <a:t>8</a:t>
            </a:r>
            <a:endParaRPr b="1" i="1">
              <a:solidFill>
                <a:srgbClr val="FF0000"/>
              </a:solidFill>
            </a:endParaRPr>
          </a:p>
        </p:txBody>
      </p:sp>
      <p:sp>
        <p:nvSpPr>
          <p:cNvPr id="549" name="Google Shape;549;p39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10</a:t>
            </a:r>
            <a:endParaRPr b="1" i="1"/>
          </a:p>
        </p:txBody>
      </p:sp>
      <p:sp>
        <p:nvSpPr>
          <p:cNvPr id="550" name="Google Shape;550;p39"/>
          <p:cNvSpPr txBox="1"/>
          <p:nvPr/>
        </p:nvSpPr>
        <p:spPr>
          <a:xfrm>
            <a:off x="1193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1" name="Google Shape;551;p39"/>
          <p:cNvSpPr txBox="1"/>
          <p:nvPr/>
        </p:nvSpPr>
        <p:spPr>
          <a:xfrm>
            <a:off x="5541331" y="3896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2" name="Google Shape;552;p39"/>
          <p:cNvSpPr txBox="1"/>
          <p:nvPr/>
        </p:nvSpPr>
        <p:spPr>
          <a:xfrm>
            <a:off x="5751025" y="430475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3" name="Google Shape;553;p39"/>
          <p:cNvSpPr txBox="1"/>
          <p:nvPr/>
        </p:nvSpPr>
        <p:spPr>
          <a:xfrm>
            <a:off x="11005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</a:t>
            </a: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-1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0</a:t>
            </a:r>
            <a:endParaRPr/>
          </a:p>
        </p:txBody>
      </p:sp>
      <p:cxnSp>
        <p:nvCxnSpPr>
          <p:cNvPr id="555" name="Google Shape;555;p39"/>
          <p:cNvCxnSpPr>
            <a:stCxn id="554" idx="2"/>
            <a:endCxn id="546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6" name="Google Shape;556;p39"/>
          <p:cNvSpPr txBox="1"/>
          <p:nvPr/>
        </p:nvSpPr>
        <p:spPr>
          <a:xfrm>
            <a:off x="4635600" y="7518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6932150" y="1667150"/>
            <a:ext cx="1353300" cy="5493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5283000" y="1858550"/>
            <a:ext cx="1086000" cy="327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559" name="Google Shape;559;p39"/>
          <p:cNvCxnSpPr>
            <a:stCxn id="556" idx="2"/>
            <a:endCxn id="558" idx="0"/>
          </p:cNvCxnSpPr>
          <p:nvPr/>
        </p:nvCxnSpPr>
        <p:spPr>
          <a:xfrm>
            <a:off x="5826000" y="1272350"/>
            <a:ext cx="0" cy="586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0" name="Google Shape;560;p39"/>
          <p:cNvCxnSpPr>
            <a:stCxn id="547" idx="3"/>
            <a:endCxn id="548" idx="1"/>
          </p:cNvCxnSpPr>
          <p:nvPr/>
        </p:nvCxnSpPr>
        <p:spPr>
          <a:xfrm>
            <a:off x="3921717" y="3322901"/>
            <a:ext cx="3609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1" name="Google Shape;561;p39"/>
          <p:cNvSpPr txBox="1"/>
          <p:nvPr/>
        </p:nvSpPr>
        <p:spPr>
          <a:xfrm>
            <a:off x="1810563" y="41523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j=0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62" name="Google Shape;562;p39"/>
          <p:cNvSpPr txBox="1"/>
          <p:nvPr/>
        </p:nvSpPr>
        <p:spPr>
          <a:xfrm>
            <a:off x="83000" y="2916550"/>
            <a:ext cx="1362600" cy="1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j=i-1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while(j&gt;=izq){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recorre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j--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}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0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568" name="Google Shape;568;p40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>
                <a:solidFill>
                  <a:srgbClr val="FF0000"/>
                </a:solidFill>
              </a:rPr>
              <a:t>7</a:t>
            </a:r>
            <a:endParaRPr b="1" i="1">
              <a:solidFill>
                <a:srgbClr val="FF0000"/>
              </a:solidFill>
            </a:endParaRPr>
          </a:p>
        </p:txBody>
      </p:sp>
      <p:sp>
        <p:nvSpPr>
          <p:cNvPr id="569" name="Google Shape;569;p40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8</a:t>
            </a:r>
            <a:endParaRPr b="1" i="1"/>
          </a:p>
        </p:txBody>
      </p:sp>
      <p:sp>
        <p:nvSpPr>
          <p:cNvPr id="570" name="Google Shape;570;p40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10</a:t>
            </a:r>
            <a:endParaRPr b="1" i="1"/>
          </a:p>
        </p:txBody>
      </p:sp>
      <p:sp>
        <p:nvSpPr>
          <p:cNvPr id="571" name="Google Shape;571;p40"/>
          <p:cNvSpPr txBox="1"/>
          <p:nvPr/>
        </p:nvSpPr>
        <p:spPr>
          <a:xfrm>
            <a:off x="1193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2" name="Google Shape;572;p40"/>
          <p:cNvSpPr txBox="1"/>
          <p:nvPr/>
        </p:nvSpPr>
        <p:spPr>
          <a:xfrm>
            <a:off x="5541331" y="3896089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3" name="Google Shape;573;p40"/>
          <p:cNvSpPr txBox="1"/>
          <p:nvPr/>
        </p:nvSpPr>
        <p:spPr>
          <a:xfrm>
            <a:off x="5751025" y="4304750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4" name="Google Shape;574;p40"/>
          <p:cNvSpPr txBox="1"/>
          <p:nvPr/>
        </p:nvSpPr>
        <p:spPr>
          <a:xfrm>
            <a:off x="11005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</a:t>
            </a: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-1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5" name="Google Shape;575;p40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0</a:t>
            </a:r>
            <a:endParaRPr/>
          </a:p>
        </p:txBody>
      </p:sp>
      <p:cxnSp>
        <p:nvCxnSpPr>
          <p:cNvPr id="576" name="Google Shape;576;p40"/>
          <p:cNvCxnSpPr>
            <a:stCxn id="575" idx="2"/>
            <a:endCxn id="567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7" name="Google Shape;577;p40"/>
          <p:cNvSpPr txBox="1"/>
          <p:nvPr/>
        </p:nvSpPr>
        <p:spPr>
          <a:xfrm>
            <a:off x="4635600" y="7518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8" name="Google Shape;578;p40"/>
          <p:cNvSpPr txBox="1"/>
          <p:nvPr/>
        </p:nvSpPr>
        <p:spPr>
          <a:xfrm>
            <a:off x="6932150" y="1667150"/>
            <a:ext cx="1353300" cy="5493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9" name="Google Shape;579;p40"/>
          <p:cNvSpPr txBox="1"/>
          <p:nvPr/>
        </p:nvSpPr>
        <p:spPr>
          <a:xfrm>
            <a:off x="5283000" y="1858550"/>
            <a:ext cx="1086000" cy="327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580" name="Google Shape;580;p40"/>
          <p:cNvCxnSpPr>
            <a:stCxn id="577" idx="2"/>
            <a:endCxn id="579" idx="0"/>
          </p:cNvCxnSpPr>
          <p:nvPr/>
        </p:nvCxnSpPr>
        <p:spPr>
          <a:xfrm>
            <a:off x="5826000" y="1272350"/>
            <a:ext cx="0" cy="586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1" name="Google Shape;581;p40"/>
          <p:cNvCxnSpPr>
            <a:stCxn id="567" idx="3"/>
            <a:endCxn id="568" idx="1"/>
          </p:cNvCxnSpPr>
          <p:nvPr/>
        </p:nvCxnSpPr>
        <p:spPr>
          <a:xfrm>
            <a:off x="2663114" y="3322901"/>
            <a:ext cx="3609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2" name="Google Shape;582;p40"/>
          <p:cNvSpPr txBox="1"/>
          <p:nvPr/>
        </p:nvSpPr>
        <p:spPr>
          <a:xfrm>
            <a:off x="1128178" y="4202875"/>
            <a:ext cx="637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83" name="Google Shape;583;p40"/>
          <p:cNvSpPr txBox="1"/>
          <p:nvPr/>
        </p:nvSpPr>
        <p:spPr>
          <a:xfrm>
            <a:off x="83000" y="2916550"/>
            <a:ext cx="1362600" cy="1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j=i-1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while(j&gt;=izq){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recorre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j--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}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41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>
                <a:solidFill>
                  <a:srgbClr val="FF0000"/>
                </a:solidFill>
              </a:rPr>
              <a:t>1</a:t>
            </a:r>
            <a:endParaRPr b="1" i="1">
              <a:solidFill>
                <a:srgbClr val="FF0000"/>
              </a:solidFill>
            </a:endParaRPr>
          </a:p>
        </p:txBody>
      </p:sp>
      <p:sp>
        <p:nvSpPr>
          <p:cNvPr id="589" name="Google Shape;589;p41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7</a:t>
            </a:r>
            <a:endParaRPr b="1" i="1"/>
          </a:p>
        </p:txBody>
      </p:sp>
      <p:sp>
        <p:nvSpPr>
          <p:cNvPr id="590" name="Google Shape;590;p41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8</a:t>
            </a:r>
            <a:endParaRPr b="1" i="1"/>
          </a:p>
        </p:txBody>
      </p:sp>
      <p:sp>
        <p:nvSpPr>
          <p:cNvPr id="591" name="Google Shape;591;p41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10</a:t>
            </a:r>
            <a:endParaRPr b="1" i="1"/>
          </a:p>
        </p:txBody>
      </p:sp>
      <p:sp>
        <p:nvSpPr>
          <p:cNvPr id="592" name="Google Shape;592;p41"/>
          <p:cNvSpPr txBox="1"/>
          <p:nvPr/>
        </p:nvSpPr>
        <p:spPr>
          <a:xfrm>
            <a:off x="119323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3" name="Google Shape;593;p41"/>
          <p:cNvSpPr txBox="1"/>
          <p:nvPr/>
        </p:nvSpPr>
        <p:spPr>
          <a:xfrm>
            <a:off x="1765531" y="399976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Aux=1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4" name="Google Shape;594;p41"/>
          <p:cNvSpPr txBox="1"/>
          <p:nvPr/>
        </p:nvSpPr>
        <p:spPr>
          <a:xfrm>
            <a:off x="5795050" y="39997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i=3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5" name="Google Shape;595;p41"/>
          <p:cNvSpPr txBox="1"/>
          <p:nvPr/>
        </p:nvSpPr>
        <p:spPr>
          <a:xfrm>
            <a:off x="11005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</a:t>
            </a: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-1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6" name="Google Shape;596;p41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 0</a:t>
            </a:r>
            <a:endParaRPr b="1" i="1"/>
          </a:p>
        </p:txBody>
      </p:sp>
      <p:cxnSp>
        <p:nvCxnSpPr>
          <p:cNvPr id="597" name="Google Shape;597;p41"/>
          <p:cNvCxnSpPr>
            <a:stCxn id="596" idx="2"/>
            <a:endCxn id="588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8" name="Google Shape;598;p41"/>
          <p:cNvSpPr txBox="1"/>
          <p:nvPr/>
        </p:nvSpPr>
        <p:spPr>
          <a:xfrm>
            <a:off x="4572000" y="1173625"/>
            <a:ext cx="1897800" cy="1144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200">
                <a:latin typeface="Georgia"/>
                <a:ea typeface="Georgia"/>
                <a:cs typeface="Georgia"/>
                <a:sym typeface="Georgia"/>
              </a:rPr>
              <a:t>Si ya se recorrió los números, entonces se inserta el aux en la posición de izq.</a:t>
            </a:r>
            <a:br>
              <a:rPr i="1" lang="es" sz="1200">
                <a:latin typeface="Georgia"/>
                <a:ea typeface="Georgia"/>
                <a:cs typeface="Georgia"/>
                <a:sym typeface="Georgia"/>
              </a:rPr>
            </a:br>
            <a:r>
              <a:rPr i="1" lang="es" sz="12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L[izq]=Aux</a:t>
            </a:r>
            <a:endParaRPr sz="19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9" name="Google Shape;599;p41"/>
          <p:cNvSpPr txBox="1"/>
          <p:nvPr/>
        </p:nvSpPr>
        <p:spPr>
          <a:xfrm>
            <a:off x="387130" y="3999775"/>
            <a:ext cx="654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j=-1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Impact"/>
                <a:ea typeface="Impact"/>
                <a:cs typeface="Impact"/>
                <a:sym typeface="Impact"/>
              </a:rPr>
              <a:t>Origen del método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58375" y="2096225"/>
            <a:ext cx="76887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>
                <a:latin typeface="Oswald"/>
                <a:ea typeface="Oswald"/>
                <a:cs typeface="Oswald"/>
                <a:sym typeface="Oswald"/>
              </a:rPr>
              <a:t>El algoritmo cuenta con una licencia de código abierto MIT/X11 y se puede deducir que el algoritmo se originó en el Instituto de Tecnología de Massachusetts (MIT).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899675"/>
            <a:ext cx="4542300" cy="179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7975" y="3008100"/>
            <a:ext cx="238125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2"/>
          <p:cNvSpPr/>
          <p:nvPr/>
        </p:nvSpPr>
        <p:spPr>
          <a:xfrm>
            <a:off x="2235289" y="211140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1</a:t>
            </a:r>
            <a:endParaRPr b="1" i="1"/>
          </a:p>
        </p:txBody>
      </p:sp>
      <p:sp>
        <p:nvSpPr>
          <p:cNvPr id="605" name="Google Shape;605;p42"/>
          <p:cNvSpPr/>
          <p:nvPr/>
        </p:nvSpPr>
        <p:spPr>
          <a:xfrm>
            <a:off x="3493892" y="211140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7</a:t>
            </a:r>
            <a:endParaRPr b="1" i="1"/>
          </a:p>
        </p:txBody>
      </p:sp>
      <p:sp>
        <p:nvSpPr>
          <p:cNvPr id="606" name="Google Shape;606;p42"/>
          <p:cNvSpPr/>
          <p:nvPr/>
        </p:nvSpPr>
        <p:spPr>
          <a:xfrm>
            <a:off x="4752495" y="211140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8</a:t>
            </a:r>
            <a:endParaRPr b="1" i="1"/>
          </a:p>
        </p:txBody>
      </p:sp>
      <p:sp>
        <p:nvSpPr>
          <p:cNvPr id="607" name="Google Shape;607;p42"/>
          <p:cNvSpPr/>
          <p:nvPr/>
        </p:nvSpPr>
        <p:spPr>
          <a:xfrm>
            <a:off x="6011098" y="211140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10</a:t>
            </a:r>
            <a:endParaRPr b="1" i="1"/>
          </a:p>
        </p:txBody>
      </p:sp>
      <p:sp>
        <p:nvSpPr>
          <p:cNvPr id="608" name="Google Shape;608;p42"/>
          <p:cNvSpPr txBox="1"/>
          <p:nvPr/>
        </p:nvSpPr>
        <p:spPr>
          <a:xfrm>
            <a:off x="1912200" y="1049225"/>
            <a:ext cx="53196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ORDENADA </a:t>
            </a:r>
            <a:endParaRPr sz="22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43"/>
          <p:cNvSpPr txBox="1"/>
          <p:nvPr>
            <p:ph type="title"/>
          </p:nvPr>
        </p:nvSpPr>
        <p:spPr>
          <a:xfrm>
            <a:off x="727650" y="1180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Impact"/>
                <a:ea typeface="Impact"/>
                <a:cs typeface="Impact"/>
                <a:sym typeface="Impact"/>
              </a:rPr>
              <a:t>Tiempo de ejecución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14" name="Google Shape;614;p43"/>
          <p:cNvSpPr txBox="1"/>
          <p:nvPr>
            <p:ph idx="1" type="body"/>
          </p:nvPr>
        </p:nvSpPr>
        <p:spPr>
          <a:xfrm>
            <a:off x="211050" y="2448200"/>
            <a:ext cx="5049900" cy="21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i="1" lang="es" sz="1600">
                <a:latin typeface="Arial"/>
                <a:ea typeface="Arial"/>
                <a:cs typeface="Arial"/>
                <a:sym typeface="Arial"/>
              </a:rPr>
              <a:t>En el mejor de los casos, el arreglo estará inicialmente ordenado. F(n) = Ω(n).</a:t>
            </a:r>
            <a:endParaRPr i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i="1" lang="es" sz="1600">
                <a:latin typeface="Arial"/>
                <a:ea typeface="Arial"/>
                <a:cs typeface="Arial"/>
                <a:sym typeface="Arial"/>
              </a:rPr>
              <a:t>En el peor de los casos, el arreglo estará inversamente ordenado . F(n) = O(n^2 ) .</a:t>
            </a:r>
            <a:endParaRPr i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i="1" lang="es" sz="1600">
                <a:latin typeface="Arial"/>
                <a:ea typeface="Arial"/>
                <a:cs typeface="Arial"/>
                <a:sym typeface="Arial"/>
              </a:rPr>
              <a:t>Cualquier otro caso sería F(n) = </a:t>
            </a:r>
            <a:r>
              <a:rPr i="1" lang="es" sz="1600">
                <a:latin typeface="Arial"/>
                <a:ea typeface="Arial"/>
                <a:cs typeface="Arial"/>
                <a:sym typeface="Arial"/>
              </a:rPr>
              <a:t>nLogn</a:t>
            </a:r>
            <a:endParaRPr i="1"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5" name="Google Shape;61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5877" y="1985925"/>
            <a:ext cx="3326226" cy="237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4"/>
          <p:cNvSpPr txBox="1"/>
          <p:nvPr>
            <p:ph type="title"/>
          </p:nvPr>
        </p:nvSpPr>
        <p:spPr>
          <a:xfrm>
            <a:off x="729450" y="1318650"/>
            <a:ext cx="2212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Página</a:t>
            </a:r>
            <a:r>
              <a:rPr lang="es"/>
              <a:t> web</a:t>
            </a:r>
            <a:endParaRPr/>
          </a:p>
        </p:txBody>
      </p:sp>
      <p:sp>
        <p:nvSpPr>
          <p:cNvPr id="621" name="Google Shape;621;p44"/>
          <p:cNvSpPr txBox="1"/>
          <p:nvPr>
            <p:ph type="title"/>
          </p:nvPr>
        </p:nvSpPr>
        <p:spPr>
          <a:xfrm>
            <a:off x="5951975" y="1318650"/>
            <a:ext cx="2212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Folleto</a:t>
            </a:r>
            <a:endParaRPr/>
          </a:p>
        </p:txBody>
      </p:sp>
      <p:sp>
        <p:nvSpPr>
          <p:cNvPr id="622" name="Google Shape;622;p44"/>
          <p:cNvSpPr txBox="1"/>
          <p:nvPr/>
        </p:nvSpPr>
        <p:spPr>
          <a:xfrm>
            <a:off x="381550" y="2047125"/>
            <a:ext cx="30450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https://sites.google.com/uabc.edu.mx/lpez-valencia-luis/p%C3%A1gina-principal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3" name="Google Shape;623;p44"/>
          <p:cNvSpPr txBox="1"/>
          <p:nvPr/>
        </p:nvSpPr>
        <p:spPr>
          <a:xfrm>
            <a:off x="5062825" y="1853850"/>
            <a:ext cx="30156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https://docs.google.com/document/d/1fvuFxBHEnK-OZgIwV898DIfnsNswKg2P9BDynxrwUNg/edit?usp=sharing</a:t>
            </a:r>
            <a:r>
              <a:rPr lang="es"/>
              <a:t> </a:t>
            </a:r>
            <a:endParaRPr/>
          </a:p>
        </p:txBody>
      </p:sp>
      <p:pic>
        <p:nvPicPr>
          <p:cNvPr id="624" name="Google Shape;624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2825" y="2856825"/>
            <a:ext cx="3345021" cy="2123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0650" y="2908200"/>
            <a:ext cx="3188086" cy="212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Referencias</a:t>
            </a:r>
            <a:endParaRPr/>
          </a:p>
        </p:txBody>
      </p:sp>
      <p:sp>
        <p:nvSpPr>
          <p:cNvPr id="631" name="Google Shape;631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100"/>
              <a:buFont typeface="Arial"/>
              <a:buChar char="●"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http://ri.uaemex.mx/bitstream/handle/20.500.11799/67166/secme-32643.pdf?sequence=1#:~:text=El%20m%C3%A9todo%20por%20inserci%C3%B3n%20binaria,que%20ya%20se%20encuentra%20ordenado</a:t>
            </a:r>
            <a:r>
              <a:rPr lang="es" sz="11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100"/>
              <a:buFont typeface="Arial"/>
              <a:buChar char="●"/>
            </a:pPr>
            <a:r>
              <a:rPr lang="es" sz="11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María Adriana Corona Nakamura, María de los Ángeles Ancona Valdez. (2011). DISEÑO DE ALGORITMOS Y SU CODIFICACIÓN EN LENGUAJE C. México, D.F.: Mc Graw Hill. </a:t>
            </a:r>
            <a:br>
              <a:rPr lang="es" sz="11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100"/>
              <a:buFont typeface="Arial"/>
              <a:buChar char="●"/>
            </a:pPr>
            <a:r>
              <a:rPr lang="es" sz="11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Luis Joyanes Aguilar, Luis Zahonero Martínez. (2005). Programación en C: metodología, algoritmos y estructura de datos. España: McGraw Hill.</a:t>
            </a:r>
            <a:br>
              <a:rPr lang="es" sz="11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100"/>
              <a:buFont typeface="Arial"/>
              <a:buChar char="●"/>
            </a:pPr>
            <a:r>
              <a:rPr lang="es" sz="11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Luis Joyanes Aguilar, Luis Rodriguez Baena, Matilde Fernandez Azuela. (1996). Fundamentos de Programación. España: Mc Graw Hill.</a:t>
            </a:r>
            <a:endParaRPr sz="1100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Impact"/>
                <a:ea typeface="Impact"/>
                <a:cs typeface="Impact"/>
                <a:sym typeface="Impact"/>
              </a:rPr>
              <a:t>Características</a:t>
            </a:r>
            <a:r>
              <a:rPr lang="es">
                <a:latin typeface="Impact"/>
                <a:ea typeface="Impact"/>
                <a:cs typeface="Impact"/>
                <a:sym typeface="Impact"/>
              </a:rPr>
              <a:t> de implementación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9450" y="2078875"/>
            <a:ext cx="7688700" cy="16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>
                <a:latin typeface="Oswald"/>
                <a:ea typeface="Oswald"/>
                <a:cs typeface="Oswald"/>
                <a:sym typeface="Oswald"/>
              </a:rPr>
              <a:t>El método c</a:t>
            </a:r>
            <a:r>
              <a:rPr lang="es" sz="1500">
                <a:latin typeface="Oswald"/>
                <a:ea typeface="Oswald"/>
                <a:cs typeface="Oswald"/>
                <a:sym typeface="Oswald"/>
              </a:rPr>
              <a:t>onsiste en tomar cada elemento del arreglo para ser ordenado, y lo compara con los que se encuentran en posiciones anteriores o posteriores a la del centro del arreglo. Este ordenamiento es recomendable sólo cuando </a:t>
            </a:r>
            <a:r>
              <a:rPr b="1" lang="es" sz="1500">
                <a:latin typeface="Oswald"/>
                <a:ea typeface="Oswald"/>
                <a:cs typeface="Oswald"/>
                <a:sym typeface="Oswald"/>
              </a:rPr>
              <a:t>n es pequeña.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46" y="3360525"/>
            <a:ext cx="5007750" cy="66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6150" y="2837125"/>
            <a:ext cx="285750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7650" y="936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Impact"/>
                <a:ea typeface="Impact"/>
                <a:cs typeface="Impact"/>
                <a:sym typeface="Impact"/>
              </a:rPr>
              <a:t>Código Fuente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4945375" y="172482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118" name="Google Shape;118;p17"/>
          <p:cNvSpPr/>
          <p:nvPr/>
        </p:nvSpPr>
        <p:spPr>
          <a:xfrm>
            <a:off x="5655425" y="172482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>
            <a:off x="6365475" y="172482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120" name="Google Shape;120;p17"/>
          <p:cNvSpPr/>
          <p:nvPr/>
        </p:nvSpPr>
        <p:spPr>
          <a:xfrm>
            <a:off x="7075525" y="172482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21" name="Google Shape;121;p17"/>
          <p:cNvSpPr/>
          <p:nvPr/>
        </p:nvSpPr>
        <p:spPr>
          <a:xfrm>
            <a:off x="5655425" y="2597500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4945375" y="2597500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6365475" y="2597500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7075525" y="2597500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6365475" y="361277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4945375" y="361277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5655425" y="361277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7075525" y="361277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>
            <a:off x="7075525" y="432282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5655425" y="432282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6365475" y="432282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4945375" y="4322825"/>
            <a:ext cx="506400" cy="38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cxnSp>
        <p:nvCxnSpPr>
          <p:cNvPr id="133" name="Google Shape;133;p17"/>
          <p:cNvCxnSpPr/>
          <p:nvPr/>
        </p:nvCxnSpPr>
        <p:spPr>
          <a:xfrm flipH="1" rot="10800000">
            <a:off x="4651875" y="2269013"/>
            <a:ext cx="3221100" cy="72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7"/>
          <p:cNvCxnSpPr/>
          <p:nvPr/>
        </p:nvCxnSpPr>
        <p:spPr>
          <a:xfrm flipH="1" rot="10800000">
            <a:off x="4651875" y="3181625"/>
            <a:ext cx="3221100" cy="72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7"/>
          <p:cNvCxnSpPr/>
          <p:nvPr/>
        </p:nvCxnSpPr>
        <p:spPr>
          <a:xfrm flipH="1" rot="10800000">
            <a:off x="4651875" y="4158600"/>
            <a:ext cx="3221100" cy="72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7"/>
          <p:cNvSpPr txBox="1"/>
          <p:nvPr/>
        </p:nvSpPr>
        <p:spPr>
          <a:xfrm>
            <a:off x="4850025" y="1410725"/>
            <a:ext cx="10458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Georgia"/>
                <a:ea typeface="Georgia"/>
                <a:cs typeface="Georgia"/>
                <a:sym typeface="Georgia"/>
              </a:rPr>
              <a:t>Izq=0 </a:t>
            </a:r>
            <a:br>
              <a:rPr lang="es" sz="700">
                <a:latin typeface="Georgia"/>
                <a:ea typeface="Georgia"/>
                <a:cs typeface="Georgia"/>
                <a:sym typeface="Georgia"/>
              </a:rPr>
            </a:br>
            <a:r>
              <a:rPr lang="es" sz="700">
                <a:latin typeface="Georgia"/>
                <a:ea typeface="Georgia"/>
                <a:cs typeface="Georgia"/>
                <a:sym typeface="Georgia"/>
              </a:rPr>
              <a:t>Centro=0</a:t>
            </a:r>
            <a:endParaRPr sz="7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5592000" y="1496074"/>
            <a:ext cx="684000" cy="2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Georgia"/>
                <a:ea typeface="Georgia"/>
                <a:cs typeface="Georgia"/>
                <a:sym typeface="Georgia"/>
              </a:rPr>
              <a:t>Der=1</a:t>
            </a:r>
            <a:endParaRPr sz="7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4950425" y="2367113"/>
            <a:ext cx="5064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Georgia"/>
                <a:ea typeface="Georgia"/>
                <a:cs typeface="Georgia"/>
                <a:sym typeface="Georgia"/>
              </a:rPr>
              <a:t>Izq=0</a:t>
            </a:r>
            <a:endParaRPr sz="7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9" name="Google Shape;139;p17"/>
          <p:cNvSpPr txBox="1"/>
          <p:nvPr/>
        </p:nvSpPr>
        <p:spPr>
          <a:xfrm>
            <a:off x="6411175" y="2367113"/>
            <a:ext cx="5064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Georgia"/>
                <a:ea typeface="Georgia"/>
                <a:cs typeface="Georgia"/>
                <a:sym typeface="Georgia"/>
              </a:rPr>
              <a:t>Der=2</a:t>
            </a:r>
            <a:endParaRPr sz="7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4444025" y="3603963"/>
            <a:ext cx="5064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Georgia"/>
                <a:ea typeface="Georgia"/>
                <a:cs typeface="Georgia"/>
                <a:sym typeface="Georgia"/>
              </a:rPr>
              <a:t>Izq=0</a:t>
            </a:r>
            <a:endParaRPr sz="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1" name="Google Shape;141;p17"/>
          <p:cNvSpPr txBox="1"/>
          <p:nvPr/>
        </p:nvSpPr>
        <p:spPr>
          <a:xfrm>
            <a:off x="7075525" y="3242263"/>
            <a:ext cx="5064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Georgia"/>
                <a:ea typeface="Georgia"/>
                <a:cs typeface="Georgia"/>
                <a:sym typeface="Georgia"/>
              </a:rPr>
              <a:t>1er</a:t>
            </a:r>
            <a:endParaRPr sz="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Georgia"/>
                <a:ea typeface="Georgia"/>
                <a:cs typeface="Georgia"/>
                <a:sym typeface="Georgia"/>
              </a:rPr>
              <a:t>Der=3</a:t>
            </a:r>
            <a:endParaRPr sz="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2" name="Google Shape;142;p17"/>
          <p:cNvSpPr txBox="1"/>
          <p:nvPr/>
        </p:nvSpPr>
        <p:spPr>
          <a:xfrm>
            <a:off x="5634000" y="2367125"/>
            <a:ext cx="600000" cy="2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Georgia"/>
                <a:ea typeface="Georgia"/>
                <a:cs typeface="Georgia"/>
                <a:sym typeface="Georgia"/>
              </a:rPr>
              <a:t>Centro=1</a:t>
            </a:r>
            <a:endParaRPr sz="7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5545350" y="3344975"/>
            <a:ext cx="777300" cy="2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Georgia"/>
                <a:ea typeface="Georgia"/>
                <a:cs typeface="Georgia"/>
                <a:sym typeface="Georgia"/>
              </a:rPr>
              <a:t>1er </a:t>
            </a:r>
            <a:r>
              <a:rPr lang="es" sz="800">
                <a:latin typeface="Georgia"/>
                <a:ea typeface="Georgia"/>
                <a:cs typeface="Georgia"/>
                <a:sym typeface="Georgia"/>
              </a:rPr>
              <a:t>Centro=1</a:t>
            </a:r>
            <a:endParaRPr sz="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4" name="Google Shape;144;p17"/>
          <p:cNvSpPr txBox="1"/>
          <p:nvPr/>
        </p:nvSpPr>
        <p:spPr>
          <a:xfrm>
            <a:off x="4902475" y="3262863"/>
            <a:ext cx="777300" cy="2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Georgia"/>
                <a:ea typeface="Georgia"/>
                <a:cs typeface="Georgia"/>
                <a:sym typeface="Georgia"/>
              </a:rPr>
              <a:t>2do</a:t>
            </a:r>
            <a:r>
              <a:rPr lang="es" sz="800">
                <a:latin typeface="Georgia"/>
                <a:ea typeface="Georgia"/>
                <a:cs typeface="Georgia"/>
                <a:sym typeface="Georgia"/>
              </a:rPr>
              <a:t> Centro=0</a:t>
            </a:r>
            <a:endParaRPr sz="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6365475" y="3260535"/>
            <a:ext cx="5064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latin typeface="Georgia"/>
                <a:ea typeface="Georgia"/>
                <a:cs typeface="Georgia"/>
                <a:sym typeface="Georgia"/>
              </a:rPr>
              <a:t>2do </a:t>
            </a:r>
            <a:r>
              <a:rPr lang="es" sz="700">
                <a:latin typeface="Georgia"/>
                <a:ea typeface="Georgia"/>
                <a:cs typeface="Georgia"/>
                <a:sym typeface="Georgia"/>
              </a:rPr>
              <a:t>Der=2</a:t>
            </a:r>
            <a:endParaRPr sz="7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6" name="Google Shape;146;p17"/>
          <p:cNvSpPr txBox="1"/>
          <p:nvPr/>
        </p:nvSpPr>
        <p:spPr>
          <a:xfrm>
            <a:off x="6365475" y="473300"/>
            <a:ext cx="18636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Lato"/>
                <a:ea typeface="Lato"/>
                <a:cs typeface="Lato"/>
                <a:sym typeface="Lato"/>
              </a:rPr>
              <a:t>Centro =(Izq + Der)/2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Lato"/>
                <a:ea typeface="Lato"/>
                <a:cs typeface="Lato"/>
                <a:sym typeface="Lato"/>
              </a:rPr>
              <a:t>Si aux&lt;L[centro]</a:t>
            </a:r>
            <a:endParaRPr b="1" i="1" sz="1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s" sz="1000">
                <a:latin typeface="Lato"/>
                <a:ea typeface="Lato"/>
                <a:cs typeface="Lato"/>
                <a:sym typeface="Lato"/>
              </a:rPr>
            </a:br>
            <a:r>
              <a:rPr i="1" lang="es" sz="1000">
                <a:latin typeface="Lato"/>
                <a:ea typeface="Lato"/>
                <a:cs typeface="Lato"/>
                <a:sym typeface="Lato"/>
              </a:rPr>
              <a:t>Case 1: 	Der=centro-1</a:t>
            </a:r>
            <a:endParaRPr i="1" sz="1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000">
                <a:latin typeface="Lato"/>
                <a:ea typeface="Lato"/>
                <a:cs typeface="Lato"/>
                <a:sym typeface="Lato"/>
              </a:rPr>
              <a:t>Case 2: 	Izq=centro+1</a:t>
            </a:r>
            <a:endParaRPr i="1"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7" name="Google Shape;14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1617858"/>
            <a:ext cx="3400375" cy="319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3024117" y="285980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56" name="Google Shape;156;p18"/>
          <p:cNvSpPr txBox="1"/>
          <p:nvPr/>
        </p:nvSpPr>
        <p:spPr>
          <a:xfrm>
            <a:off x="126658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2445631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Der=0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8" name="Google Shape;158;p18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Centro= (0+0)/2</a:t>
            </a:r>
            <a:endParaRPr/>
          </a:p>
        </p:txBody>
      </p:sp>
      <p:sp>
        <p:nvSpPr>
          <p:cNvPr id="159" name="Google Shape;159;p18"/>
          <p:cNvSpPr txBox="1"/>
          <p:nvPr/>
        </p:nvSpPr>
        <p:spPr>
          <a:xfrm>
            <a:off x="6574275" y="2164500"/>
            <a:ext cx="1951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0" name="Google Shape;160;p18"/>
          <p:cNvSpPr txBox="1"/>
          <p:nvPr/>
        </p:nvSpPr>
        <p:spPr>
          <a:xfrm>
            <a:off x="3024131" y="395476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Aux=7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32338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6574275" y="599450"/>
            <a:ext cx="1922400" cy="13671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1- Inicializamos las variables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Izq=0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Der= i-1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Aux=[i]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3492600" y="5994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64" name="Google Shape;164;p18"/>
          <p:cNvCxnSpPr>
            <a:stCxn id="163" idx="2"/>
            <a:endCxn id="159" idx="1"/>
          </p:cNvCxnSpPr>
          <p:nvPr/>
        </p:nvCxnSpPr>
        <p:spPr>
          <a:xfrm>
            <a:off x="4683000" y="1119950"/>
            <a:ext cx="1891200" cy="130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170" name="Google Shape;170;p19"/>
          <p:cNvSpPr/>
          <p:nvPr/>
        </p:nvSpPr>
        <p:spPr>
          <a:xfrm>
            <a:off x="3024117" y="285980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171" name="Google Shape;171;p19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172" name="Google Shape;172;p19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73" name="Google Shape;173;p19"/>
          <p:cNvSpPr txBox="1"/>
          <p:nvPr/>
        </p:nvSpPr>
        <p:spPr>
          <a:xfrm>
            <a:off x="126658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2306231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Der=0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Centro=0</a:t>
            </a:r>
            <a:endParaRPr b="1" i="1"/>
          </a:p>
        </p:txBody>
      </p:sp>
      <p:sp>
        <p:nvSpPr>
          <p:cNvPr id="176" name="Google Shape;176;p19"/>
          <p:cNvSpPr txBox="1"/>
          <p:nvPr/>
        </p:nvSpPr>
        <p:spPr>
          <a:xfrm>
            <a:off x="3024131" y="395476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Aux=7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7" name="Google Shape;177;p19"/>
          <p:cNvSpPr txBox="1"/>
          <p:nvPr/>
        </p:nvSpPr>
        <p:spPr>
          <a:xfrm>
            <a:off x="32338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8" name="Google Shape;178;p19"/>
          <p:cNvSpPr txBox="1"/>
          <p:nvPr/>
        </p:nvSpPr>
        <p:spPr>
          <a:xfrm>
            <a:off x="6574275" y="599450"/>
            <a:ext cx="1922400" cy="948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Si aux es menor al centro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Aux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&lt;= 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[centro]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7&lt;10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79" name="Google Shape;179;p19"/>
          <p:cNvCxnSpPr>
            <a:stCxn id="175" idx="2"/>
            <a:endCxn id="169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19"/>
          <p:cNvSpPr txBox="1"/>
          <p:nvPr/>
        </p:nvSpPr>
        <p:spPr>
          <a:xfrm>
            <a:off x="4572000" y="802250"/>
            <a:ext cx="1430700" cy="543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1: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Der=Centro-1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81" name="Google Shape;181;p19"/>
          <p:cNvCxnSpPr>
            <a:stCxn id="178" idx="1"/>
            <a:endCxn id="180" idx="3"/>
          </p:cNvCxnSpPr>
          <p:nvPr/>
        </p:nvCxnSpPr>
        <p:spPr>
          <a:xfrm rot="10800000">
            <a:off x="6002775" y="1073750"/>
            <a:ext cx="571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" name="Google Shape;182;p19"/>
          <p:cNvSpPr txBox="1"/>
          <p:nvPr/>
        </p:nvSpPr>
        <p:spPr>
          <a:xfrm>
            <a:off x="6820125" y="1809450"/>
            <a:ext cx="1430700" cy="5430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2: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Izq=Centro+1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83" name="Google Shape;183;p19"/>
          <p:cNvCxnSpPr>
            <a:stCxn id="178" idx="2"/>
            <a:endCxn id="182" idx="0"/>
          </p:cNvCxnSpPr>
          <p:nvPr/>
        </p:nvCxnSpPr>
        <p:spPr>
          <a:xfrm>
            <a:off x="7535475" y="1548050"/>
            <a:ext cx="0" cy="2613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3024117" y="285980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92" name="Google Shape;192;p20"/>
          <p:cNvSpPr txBox="1"/>
          <p:nvPr/>
        </p:nvSpPr>
        <p:spPr>
          <a:xfrm>
            <a:off x="126658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8300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Der=-1</a:t>
            </a:r>
            <a:endParaRPr b="1" i="1" sz="10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4" name="Google Shape;194;p20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Centro=0</a:t>
            </a:r>
            <a:endParaRPr b="1" i="1"/>
          </a:p>
        </p:txBody>
      </p:sp>
      <p:sp>
        <p:nvSpPr>
          <p:cNvPr id="195" name="Google Shape;195;p20"/>
          <p:cNvSpPr txBox="1"/>
          <p:nvPr/>
        </p:nvSpPr>
        <p:spPr>
          <a:xfrm>
            <a:off x="3024131" y="395476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Aux=7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6" name="Google Shape;196;p20"/>
          <p:cNvSpPr txBox="1"/>
          <p:nvPr/>
        </p:nvSpPr>
        <p:spPr>
          <a:xfrm>
            <a:off x="32338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7" name="Google Shape;197;p20"/>
          <p:cNvSpPr txBox="1"/>
          <p:nvPr/>
        </p:nvSpPr>
        <p:spPr>
          <a:xfrm>
            <a:off x="6574275" y="599450"/>
            <a:ext cx="1922400" cy="948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Si aux es menor al centro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Aux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&lt;= </a:t>
            </a:r>
            <a:r>
              <a:rPr b="1" i="1" lang="es" sz="1300">
                <a:latin typeface="Georgia"/>
                <a:ea typeface="Georgia"/>
                <a:cs typeface="Georgia"/>
                <a:sym typeface="Georgia"/>
              </a:rPr>
              <a:t>[centro]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)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7&lt;10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98" name="Google Shape;198;p20"/>
          <p:cNvCxnSpPr>
            <a:stCxn id="194" idx="2"/>
            <a:endCxn id="188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" name="Google Shape;199;p20"/>
          <p:cNvSpPr txBox="1"/>
          <p:nvPr/>
        </p:nvSpPr>
        <p:spPr>
          <a:xfrm>
            <a:off x="4572000" y="802250"/>
            <a:ext cx="1430700" cy="543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1: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Der=Centro-1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00" name="Google Shape;200;p20"/>
          <p:cNvCxnSpPr>
            <a:stCxn id="197" idx="1"/>
            <a:endCxn id="199" idx="3"/>
          </p:cNvCxnSpPr>
          <p:nvPr/>
        </p:nvCxnSpPr>
        <p:spPr>
          <a:xfrm rot="10800000">
            <a:off x="6002775" y="1073750"/>
            <a:ext cx="571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1" name="Google Shape;201;p20"/>
          <p:cNvSpPr txBox="1"/>
          <p:nvPr/>
        </p:nvSpPr>
        <p:spPr>
          <a:xfrm>
            <a:off x="6820125" y="1809450"/>
            <a:ext cx="1430700" cy="543000"/>
          </a:xfrm>
          <a:prstGeom prst="rect">
            <a:avLst/>
          </a:prstGeom>
          <a:noFill/>
          <a:ln cap="flat" cmpd="sng" w="1905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Caso 2: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Izq=Centro+1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02" name="Google Shape;202;p20"/>
          <p:cNvCxnSpPr>
            <a:stCxn id="197" idx="2"/>
            <a:endCxn id="201" idx="0"/>
          </p:cNvCxnSpPr>
          <p:nvPr/>
        </p:nvCxnSpPr>
        <p:spPr>
          <a:xfrm>
            <a:off x="7535475" y="1548050"/>
            <a:ext cx="0" cy="261300"/>
          </a:xfrm>
          <a:prstGeom prst="straightConnector1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/>
          <p:nvPr/>
        </p:nvSpPr>
        <p:spPr>
          <a:xfrm>
            <a:off x="1765514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endParaRPr/>
          </a:p>
        </p:txBody>
      </p:sp>
      <p:sp>
        <p:nvSpPr>
          <p:cNvPr id="208" name="Google Shape;208;p21"/>
          <p:cNvSpPr/>
          <p:nvPr/>
        </p:nvSpPr>
        <p:spPr>
          <a:xfrm>
            <a:off x="3024117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/>
              <a:t>10</a:t>
            </a:r>
            <a:endParaRPr b="1" i="1"/>
          </a:p>
        </p:txBody>
      </p:sp>
      <p:sp>
        <p:nvSpPr>
          <p:cNvPr id="209" name="Google Shape;209;p21"/>
          <p:cNvSpPr/>
          <p:nvPr/>
        </p:nvSpPr>
        <p:spPr>
          <a:xfrm>
            <a:off x="4282720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5541323" y="2830451"/>
            <a:ext cx="897600" cy="98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11" name="Google Shape;211;p21"/>
          <p:cNvSpPr txBox="1"/>
          <p:nvPr/>
        </p:nvSpPr>
        <p:spPr>
          <a:xfrm>
            <a:off x="126658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Izq=0 </a:t>
            </a:r>
            <a:endParaRPr b="1" i="1"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2" name="Google Shape;212;p21"/>
          <p:cNvSpPr txBox="1"/>
          <p:nvPr/>
        </p:nvSpPr>
        <p:spPr>
          <a:xfrm>
            <a:off x="83006" y="2318114"/>
            <a:ext cx="897600" cy="327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200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Der=-1</a:t>
            </a:r>
            <a:endParaRPr b="1" i="1" sz="12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1372525" y="1608325"/>
            <a:ext cx="1683600" cy="40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000">
                <a:latin typeface="Georgia"/>
                <a:ea typeface="Georgia"/>
                <a:cs typeface="Georgia"/>
                <a:sym typeface="Georgia"/>
              </a:rPr>
              <a:t>Centro=0</a:t>
            </a:r>
            <a:endParaRPr b="1" i="1"/>
          </a:p>
        </p:txBody>
      </p:sp>
      <p:sp>
        <p:nvSpPr>
          <p:cNvPr id="214" name="Google Shape;214;p21"/>
          <p:cNvSpPr txBox="1"/>
          <p:nvPr/>
        </p:nvSpPr>
        <p:spPr>
          <a:xfrm>
            <a:off x="3024131" y="3954764"/>
            <a:ext cx="8976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Georgia"/>
                <a:ea typeface="Georgia"/>
                <a:cs typeface="Georgia"/>
                <a:sym typeface="Georgia"/>
              </a:rPr>
              <a:t>Aux=7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5" name="Google Shape;215;p21"/>
          <p:cNvSpPr txBox="1"/>
          <p:nvPr/>
        </p:nvSpPr>
        <p:spPr>
          <a:xfrm>
            <a:off x="3233825" y="4282675"/>
            <a:ext cx="478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i=1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16" name="Google Shape;216;p21"/>
          <p:cNvCxnSpPr>
            <a:stCxn id="213" idx="2"/>
            <a:endCxn id="207" idx="0"/>
          </p:cNvCxnSpPr>
          <p:nvPr/>
        </p:nvCxnSpPr>
        <p:spPr>
          <a:xfrm>
            <a:off x="2214325" y="2017825"/>
            <a:ext cx="0" cy="81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1"/>
          <p:cNvSpPr txBox="1"/>
          <p:nvPr/>
        </p:nvSpPr>
        <p:spPr>
          <a:xfrm>
            <a:off x="3492600" y="599450"/>
            <a:ext cx="2380800" cy="5205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2- Mientras </a:t>
            </a:r>
            <a:br>
              <a:rPr lang="es" sz="1300">
                <a:latin typeface="Georgia"/>
                <a:ea typeface="Georgia"/>
                <a:cs typeface="Georgia"/>
                <a:sym typeface="Georgia"/>
              </a:rPr>
            </a:b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izq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s" sz="1300">
                <a:solidFill>
                  <a:srgbClr val="4A86E8"/>
                </a:solidFill>
                <a:latin typeface="Georgia"/>
                <a:ea typeface="Georgia"/>
                <a:cs typeface="Georgia"/>
                <a:sym typeface="Georgia"/>
              </a:rPr>
              <a:t>MENOR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o </a:t>
            </a:r>
            <a:r>
              <a:rPr lang="es" sz="13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IGUAL</a:t>
            </a: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s" sz="1300">
                <a:latin typeface="Georgia"/>
                <a:ea typeface="Georgia"/>
                <a:cs typeface="Georgia"/>
                <a:sym typeface="Georgia"/>
              </a:rPr>
              <a:t>der</a:t>
            </a:r>
            <a:endParaRPr b="1"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8" name="Google Shape;218;p21"/>
          <p:cNvSpPr txBox="1"/>
          <p:nvPr/>
        </p:nvSpPr>
        <p:spPr>
          <a:xfrm>
            <a:off x="6647625" y="1870075"/>
            <a:ext cx="2010600" cy="5877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Calculamos el centro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centro=(izq+der)/2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9" name="Google Shape;219;p21"/>
          <p:cNvSpPr txBox="1"/>
          <p:nvPr/>
        </p:nvSpPr>
        <p:spPr>
          <a:xfrm>
            <a:off x="3707100" y="1907550"/>
            <a:ext cx="1951800" cy="327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Georgia"/>
                <a:ea typeface="Georgia"/>
                <a:cs typeface="Georgia"/>
                <a:sym typeface="Georgia"/>
              </a:rPr>
              <a:t>Recorrer</a:t>
            </a:r>
            <a:endParaRPr sz="13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20" name="Google Shape;220;p21"/>
          <p:cNvCxnSpPr>
            <a:stCxn id="217" idx="2"/>
            <a:endCxn id="219" idx="0"/>
          </p:cNvCxnSpPr>
          <p:nvPr/>
        </p:nvCxnSpPr>
        <p:spPr>
          <a:xfrm>
            <a:off x="4683000" y="1119950"/>
            <a:ext cx="0" cy="787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1" name="Google Shape;221;p21"/>
          <p:cNvCxnSpPr>
            <a:stCxn id="207" idx="3"/>
            <a:endCxn id="208" idx="1"/>
          </p:cNvCxnSpPr>
          <p:nvPr/>
        </p:nvCxnSpPr>
        <p:spPr>
          <a:xfrm>
            <a:off x="2663114" y="3322901"/>
            <a:ext cx="36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2" name="Google Shape;222;p21"/>
          <p:cNvSpPr txBox="1"/>
          <p:nvPr/>
        </p:nvSpPr>
        <p:spPr>
          <a:xfrm>
            <a:off x="83000" y="2916550"/>
            <a:ext cx="1362600" cy="1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</a:t>
            </a:r>
            <a:r>
              <a:rPr lang="es">
                <a:latin typeface="Georgia"/>
                <a:ea typeface="Georgia"/>
                <a:cs typeface="Georgia"/>
                <a:sym typeface="Georgia"/>
              </a:rPr>
              <a:t>=i-1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while(j&gt;=izq){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recorre</a:t>
            </a:r>
            <a:br>
              <a:rPr lang="es">
                <a:latin typeface="Georgia"/>
                <a:ea typeface="Georgia"/>
                <a:cs typeface="Georgia"/>
                <a:sym typeface="Georgia"/>
              </a:rPr>
            </a:br>
            <a:r>
              <a:rPr lang="es">
                <a:latin typeface="Georgia"/>
                <a:ea typeface="Georgia"/>
                <a:cs typeface="Georgia"/>
                <a:sym typeface="Georgia"/>
              </a:rPr>
              <a:t>	j--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}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3" name="Google Shape;223;p21"/>
          <p:cNvSpPr txBox="1"/>
          <p:nvPr/>
        </p:nvSpPr>
        <p:spPr>
          <a:xfrm>
            <a:off x="1884238" y="4282675"/>
            <a:ext cx="595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Georgia"/>
                <a:ea typeface="Georgia"/>
                <a:cs typeface="Georgia"/>
                <a:sym typeface="Georgia"/>
              </a:rPr>
              <a:t>j</a:t>
            </a:r>
            <a:r>
              <a:rPr lang="es">
                <a:latin typeface="Georgia"/>
                <a:ea typeface="Georgia"/>
                <a:cs typeface="Georgia"/>
                <a:sym typeface="Georgia"/>
              </a:rPr>
              <a:t>=0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